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sldIdLst>
    <p:sldId id="339" r:id="rId2"/>
    <p:sldId id="258" r:id="rId3"/>
    <p:sldId id="259" r:id="rId4"/>
    <p:sldId id="356" r:id="rId5"/>
    <p:sldId id="362" r:id="rId6"/>
    <p:sldId id="360" r:id="rId7"/>
    <p:sldId id="266" r:id="rId8"/>
    <p:sldId id="267" r:id="rId9"/>
    <p:sldId id="344" r:id="rId10"/>
    <p:sldId id="365" r:id="rId11"/>
    <p:sldId id="367" r:id="rId12"/>
    <p:sldId id="363" r:id="rId13"/>
    <p:sldId id="345" r:id="rId14"/>
    <p:sldId id="354" r:id="rId15"/>
    <p:sldId id="368" r:id="rId16"/>
    <p:sldId id="274" r:id="rId17"/>
    <p:sldId id="275" r:id="rId18"/>
    <p:sldId id="276" r:id="rId19"/>
    <p:sldId id="355" r:id="rId20"/>
    <p:sldId id="279" r:id="rId21"/>
    <p:sldId id="278" r:id="rId22"/>
    <p:sldId id="282" r:id="rId23"/>
    <p:sldId id="283" r:id="rId24"/>
    <p:sldId id="342" r:id="rId25"/>
    <p:sldId id="261" r:id="rId26"/>
    <p:sldId id="341" r:id="rId27"/>
    <p:sldId id="262" r:id="rId28"/>
    <p:sldId id="346" r:id="rId29"/>
    <p:sldId id="349" r:id="rId30"/>
    <p:sldId id="347" r:id="rId31"/>
    <p:sldId id="348" r:id="rId32"/>
    <p:sldId id="352" r:id="rId33"/>
    <p:sldId id="289" r:id="rId34"/>
    <p:sldId id="290" r:id="rId35"/>
    <p:sldId id="291" r:id="rId36"/>
    <p:sldId id="292" r:id="rId37"/>
    <p:sldId id="29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36" autoAdjust="0"/>
    <p:restoredTop sz="94619" autoAdjust="0"/>
  </p:normalViewPr>
  <p:slideViewPr>
    <p:cSldViewPr>
      <p:cViewPr varScale="1">
        <p:scale>
          <a:sx n="57" d="100"/>
          <a:sy n="57" d="100"/>
        </p:scale>
        <p:origin x="-1216" y="-112"/>
      </p:cViewPr>
      <p:guideLst>
        <p:guide orient="horz" pos="2160"/>
        <p:guide pos="2880"/>
      </p:guideLst>
    </p:cSldViewPr>
  </p:slideViewPr>
  <p:outlineViewPr>
    <p:cViewPr>
      <p:scale>
        <a:sx n="33" d="100"/>
        <a:sy n="33" d="100"/>
      </p:scale>
      <p:origin x="0" y="3267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CB160-FF49-470B-8453-2FFA9712B35A}" type="datetimeFigureOut">
              <a:rPr lang="en-US" smtClean="0"/>
              <a:t>3/7/13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60FAF6-B87B-4928-8E23-40157F60F278}" type="slidenum">
              <a:rPr lang="en-US" smtClean="0"/>
              <a:t>‹#›</a:t>
            </a:fld>
            <a:endParaRPr lang="en-US" dirty="0"/>
          </a:p>
        </p:txBody>
      </p:sp>
    </p:spTree>
    <p:extLst>
      <p:ext uri="{BB962C8B-B14F-4D97-AF65-F5344CB8AC3E}">
        <p14:creationId xmlns:p14="http://schemas.microsoft.com/office/powerpoint/2010/main" val="1073651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BEE300-4DFD-1D42-8FAB-1ACCDB821C1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overwhelming number of negative impacts of this role on the health and well-being of the elderly</a:t>
            </a:r>
          </a:p>
          <a:p>
            <a:endParaRPr lang="en-US" dirty="0"/>
          </a:p>
        </p:txBody>
      </p:sp>
      <p:sp>
        <p:nvSpPr>
          <p:cNvPr id="4" name="Slide Number Placeholder 3"/>
          <p:cNvSpPr>
            <a:spLocks noGrp="1"/>
          </p:cNvSpPr>
          <p:nvPr>
            <p:ph type="sldNum" sz="quarter" idx="10"/>
          </p:nvPr>
        </p:nvSpPr>
        <p:spPr/>
        <p:txBody>
          <a:bodyPr/>
          <a:lstStyle/>
          <a:p>
            <a:fld id="{3261124C-73F9-6348-A396-02FFEFDA87E2}" type="slidenum">
              <a:rPr lang="en-US" smtClean="0"/>
              <a:pPr/>
              <a:t>18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speaks volumes</a:t>
            </a:r>
          </a:p>
          <a:p>
            <a:r>
              <a:rPr lang="en-US" dirty="0" smtClean="0"/>
              <a:t>Labor</a:t>
            </a:r>
            <a:r>
              <a:rPr lang="en-US" baseline="0" dirty="0" smtClean="0"/>
              <a:t> of love</a:t>
            </a:r>
            <a:endParaRPr lang="en-US" dirty="0"/>
          </a:p>
        </p:txBody>
      </p:sp>
      <p:sp>
        <p:nvSpPr>
          <p:cNvPr id="4" name="Slide Number Placeholder 3"/>
          <p:cNvSpPr>
            <a:spLocks noGrp="1"/>
          </p:cNvSpPr>
          <p:nvPr>
            <p:ph type="sldNum" sz="quarter" idx="10"/>
          </p:nvPr>
        </p:nvSpPr>
        <p:spPr/>
        <p:txBody>
          <a:bodyPr/>
          <a:lstStyle/>
          <a:p>
            <a:fld id="{2160FAF6-B87B-4928-8E23-40157F60F278}" type="slidenum">
              <a:rPr lang="en-US" smtClean="0"/>
              <a:t>19</a:t>
            </a:fld>
            <a:endParaRPr lang="en-US" dirty="0"/>
          </a:p>
        </p:txBody>
      </p:sp>
    </p:spTree>
    <p:extLst>
      <p:ext uri="{BB962C8B-B14F-4D97-AF65-F5344CB8AC3E}">
        <p14:creationId xmlns:p14="http://schemas.microsoft.com/office/powerpoint/2010/main" val="419632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(2/19/13 09:42) -----</a:t>
            </a:r>
          </a:p>
          <a:p>
            <a:r>
              <a:rPr lang="en-US" dirty="0"/>
              <a:t>deeper-sitting mental health implications </a:t>
            </a:r>
          </a:p>
        </p:txBody>
      </p:sp>
      <p:sp>
        <p:nvSpPr>
          <p:cNvPr id="4" name="Slide Number Placeholder 3"/>
          <p:cNvSpPr>
            <a:spLocks noGrp="1"/>
          </p:cNvSpPr>
          <p:nvPr>
            <p:ph type="sldNum" sz="quarter" idx="10"/>
          </p:nvPr>
        </p:nvSpPr>
        <p:spPr/>
        <p:txBody>
          <a:bodyPr/>
          <a:lstStyle/>
          <a:p>
            <a:fld id="{2160FAF6-B87B-4928-8E23-40157F60F278}" type="slidenum">
              <a:rPr lang="en-US" smtClean="0"/>
              <a:t>21</a:t>
            </a:fld>
            <a:endParaRPr lang="en-US" dirty="0"/>
          </a:p>
        </p:txBody>
      </p:sp>
    </p:spTree>
    <p:extLst>
      <p:ext uri="{BB962C8B-B14F-4D97-AF65-F5344CB8AC3E}">
        <p14:creationId xmlns:p14="http://schemas.microsoft.com/office/powerpoint/2010/main" val="1473051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(Goodman &amp; Rao 2007; Winston, 2003; Caliandro &amp; Hughes, 1998, Kamya &amp; Poindexter, </a:t>
            </a:r>
          </a:p>
          <a:p>
            <a:pPr marL="0" marR="0" lvl="1"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t>2009 </a:t>
            </a:r>
            <a:r>
              <a:rPr lang="en-US" sz="1200" kern="1200" dirty="0" smtClean="0">
                <a:solidFill>
                  <a:schemeClr val="tx1"/>
                </a:solidFill>
                <a:latin typeface="+mn-lt"/>
                <a:ea typeface="+mn-ea"/>
                <a:cs typeface="+mn-cs"/>
              </a:rPr>
              <a:t>Winston, 2003</a:t>
            </a:r>
            <a:r>
              <a:rPr lang="en-US" dirty="0" smtClean="0"/>
              <a:t> </a:t>
            </a:r>
          </a:p>
          <a:p>
            <a:endParaRPr lang="en-US" dirty="0"/>
          </a:p>
        </p:txBody>
      </p:sp>
      <p:sp>
        <p:nvSpPr>
          <p:cNvPr id="4" name="Slide Number Placeholder 3"/>
          <p:cNvSpPr>
            <a:spLocks noGrp="1"/>
          </p:cNvSpPr>
          <p:nvPr>
            <p:ph type="sldNum" sz="quarter" idx="10"/>
          </p:nvPr>
        </p:nvSpPr>
        <p:spPr/>
        <p:txBody>
          <a:bodyPr/>
          <a:lstStyle/>
          <a:p>
            <a:fld id="{3261124C-73F9-6348-A396-02FFEFDA87E2}"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&gt;55 years:</a:t>
            </a:r>
          </a:p>
          <a:p>
            <a:r>
              <a:rPr lang="en-US" sz="1200" kern="1200" dirty="0" smtClean="0">
                <a:solidFill>
                  <a:srgbClr val="FF0000"/>
                </a:solidFill>
                <a:latin typeface="+mn-lt"/>
                <a:ea typeface="+mn-ea"/>
                <a:cs typeface="+mn-cs"/>
              </a:rPr>
              <a:t>World Health organization [WHO], childbearing years of women in Uganda =15-49, </a:t>
            </a:r>
          </a:p>
          <a:p>
            <a:pPr marL="0" marR="0" lvl="2"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latin typeface="+mn-lt"/>
                <a:ea typeface="+mn-ea"/>
                <a:cs typeface="+mn-cs"/>
              </a:rPr>
              <a:t>while the life expectancy for women averages at 52 years</a:t>
            </a: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 </a:t>
            </a:r>
            <a:r>
              <a:rPr lang="en-US" dirty="0" smtClean="0">
                <a:solidFill>
                  <a:srgbClr val="000000"/>
                </a:solidFill>
              </a:rPr>
              <a:t>Infected/Affected-either one or both and why</a:t>
            </a:r>
            <a:endParaRPr lang="en-US" dirty="0" smtClean="0"/>
          </a:p>
          <a:p>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261124C-73F9-6348-A396-02FFEFDA87E2}" type="slidenum">
              <a:rPr lang="en-US" smtClean="0"/>
              <a:pPr/>
              <a:t>27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a:t>
            </a:r>
            <a:r>
              <a:rPr lang="en-US" baseline="0" dirty="0" smtClean="0"/>
              <a:t> process and meaning in symbolic </a:t>
            </a:r>
            <a:r>
              <a:rPr lang="en-US" baseline="0" dirty="0" err="1" smtClean="0"/>
              <a:t>interractionism</a:t>
            </a:r>
            <a:endParaRPr lang="en-US" dirty="0"/>
          </a:p>
        </p:txBody>
      </p:sp>
      <p:sp>
        <p:nvSpPr>
          <p:cNvPr id="4" name="Slide Number Placeholder 3"/>
          <p:cNvSpPr>
            <a:spLocks noGrp="1"/>
          </p:cNvSpPr>
          <p:nvPr>
            <p:ph type="sldNum" sz="quarter" idx="10"/>
          </p:nvPr>
        </p:nvSpPr>
        <p:spPr/>
        <p:txBody>
          <a:bodyPr/>
          <a:lstStyle/>
          <a:p>
            <a:fld id="{2160FAF6-B87B-4928-8E23-40157F60F278}" type="slidenum">
              <a:rPr lang="en-US" smtClean="0"/>
              <a:t>31</a:t>
            </a:fld>
            <a:endParaRPr lang="en-US" dirty="0"/>
          </a:p>
        </p:txBody>
      </p:sp>
    </p:spTree>
    <p:extLst>
      <p:ext uri="{BB962C8B-B14F-4D97-AF65-F5344CB8AC3E}">
        <p14:creationId xmlns:p14="http://schemas.microsoft.com/office/powerpoint/2010/main" val="1629488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Elderly-&gt;Respectable</a:t>
            </a:r>
            <a:r>
              <a:rPr lang="en-US" baseline="0" dirty="0" smtClean="0"/>
              <a:t> social status distorted.</a:t>
            </a:r>
          </a:p>
          <a:p>
            <a:r>
              <a:rPr lang="en-US" baseline="0" dirty="0" smtClean="0"/>
              <a:t>It is a social justice that attention is paid to this population</a:t>
            </a:r>
            <a:endParaRPr lang="en-US" dirty="0"/>
          </a:p>
        </p:txBody>
      </p:sp>
      <p:sp>
        <p:nvSpPr>
          <p:cNvPr id="4" name="Slide Number Placeholder 3"/>
          <p:cNvSpPr>
            <a:spLocks noGrp="1"/>
          </p:cNvSpPr>
          <p:nvPr>
            <p:ph type="sldNum" sz="quarter" idx="10"/>
          </p:nvPr>
        </p:nvSpPr>
        <p:spPr/>
        <p:txBody>
          <a:bodyPr/>
          <a:lstStyle/>
          <a:p>
            <a:fld id="{2160FAF6-B87B-4928-8E23-40157F60F278}" type="slidenum">
              <a:rPr lang="en-US" smtClean="0"/>
              <a:t>33</a:t>
            </a:fld>
            <a:endParaRPr lang="en-US" dirty="0"/>
          </a:p>
        </p:txBody>
      </p:sp>
    </p:spTree>
    <p:extLst>
      <p:ext uri="{BB962C8B-B14F-4D97-AF65-F5344CB8AC3E}">
        <p14:creationId xmlns:p14="http://schemas.microsoft.com/office/powerpoint/2010/main" val="269233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Matilda</a:t>
            </a:r>
          </a:p>
          <a:p>
            <a:endParaRPr lang="en-US" dirty="0"/>
          </a:p>
        </p:txBody>
      </p:sp>
      <p:sp>
        <p:nvSpPr>
          <p:cNvPr id="4" name="Slide Number Placeholder 3"/>
          <p:cNvSpPr>
            <a:spLocks noGrp="1"/>
          </p:cNvSpPr>
          <p:nvPr>
            <p:ph type="sldNum" sz="quarter" idx="10"/>
          </p:nvPr>
        </p:nvSpPr>
        <p:spPr/>
        <p:txBody>
          <a:bodyPr/>
          <a:lstStyle/>
          <a:p>
            <a:fld id="{2160FAF6-B87B-4928-8E23-40157F60F278}" type="slidenum">
              <a:rPr lang="en-US" smtClean="0"/>
              <a:t>3</a:t>
            </a:fld>
            <a:endParaRPr lang="en-US" dirty="0"/>
          </a:p>
        </p:txBody>
      </p:sp>
    </p:spTree>
    <p:extLst>
      <p:ext uri="{BB962C8B-B14F-4D97-AF65-F5344CB8AC3E}">
        <p14:creationId xmlns:p14="http://schemas.microsoft.com/office/powerpoint/2010/main" val="2722527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smtClean="0">
                <a:solidFill>
                  <a:srgbClr val="FF0000"/>
                </a:solidFill>
              </a:rPr>
              <a:t>who’s caring for the orphans:</a:t>
            </a:r>
            <a:r>
              <a:rPr lang="en-US" baseline="0" dirty="0" smtClean="0">
                <a:solidFill>
                  <a:srgbClr val="FF0000"/>
                </a:solidFill>
              </a:rPr>
              <a:t> No social supportive services, or gov’tl support</a:t>
            </a:r>
            <a:endParaRPr lang="en-US" dirty="0"/>
          </a:p>
        </p:txBody>
      </p:sp>
      <p:sp>
        <p:nvSpPr>
          <p:cNvPr id="4" name="Slide Number Placeholder 3"/>
          <p:cNvSpPr>
            <a:spLocks noGrp="1"/>
          </p:cNvSpPr>
          <p:nvPr>
            <p:ph type="sldNum" sz="quarter" idx="10"/>
          </p:nvPr>
        </p:nvSpPr>
        <p:spPr/>
        <p:txBody>
          <a:bodyPr/>
          <a:lstStyle/>
          <a:p>
            <a:fld id="{2160FAF6-B87B-4928-8E23-40157F60F278}" type="slidenum">
              <a:rPr lang="en-US" smtClean="0"/>
              <a:t>5</a:t>
            </a:fld>
            <a:endParaRPr lang="en-US" dirty="0"/>
          </a:p>
        </p:txBody>
      </p:sp>
    </p:spTree>
    <p:extLst>
      <p:ext uri="{BB962C8B-B14F-4D97-AF65-F5344CB8AC3E}">
        <p14:creationId xmlns:p14="http://schemas.microsoft.com/office/powerpoint/2010/main" val="2042668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the 2011 High Level Meeting on AIDS, UN Member States </a:t>
            </a:r>
          </a:p>
          <a:p>
            <a:r>
              <a:rPr lang="en-US" sz="1200" kern="1200" dirty="0" smtClean="0">
                <a:solidFill>
                  <a:schemeClr val="tx1"/>
                </a:solidFill>
                <a:latin typeface="+mn-lt"/>
                <a:ea typeface="+mn-ea"/>
                <a:cs typeface="+mn-cs"/>
              </a:rPr>
              <a:t>2011 United Nations General Assembly Political Declaration on HIV/AIDS:</a:t>
            </a:r>
            <a:endParaRPr lang="en-US" dirty="0"/>
          </a:p>
        </p:txBody>
      </p:sp>
      <p:sp>
        <p:nvSpPr>
          <p:cNvPr id="4" name="Slide Number Placeholder 3"/>
          <p:cNvSpPr>
            <a:spLocks noGrp="1"/>
          </p:cNvSpPr>
          <p:nvPr>
            <p:ph type="sldNum" sz="quarter" idx="10"/>
          </p:nvPr>
        </p:nvSpPr>
        <p:spPr/>
        <p:txBody>
          <a:bodyPr/>
          <a:lstStyle/>
          <a:p>
            <a:fld id="{FEBEE300-4DFD-1D42-8FAB-1ACCDB821C12}"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universal access to HIV prevention, treatment, care and support. </a:t>
            </a:r>
            <a:endParaRPr lang="en-US" dirty="0" smtClean="0"/>
          </a:p>
          <a:p>
            <a:endParaRPr lang="en-US" dirty="0"/>
          </a:p>
        </p:txBody>
      </p:sp>
      <p:sp>
        <p:nvSpPr>
          <p:cNvPr id="4" name="Slide Number Placeholder 3"/>
          <p:cNvSpPr>
            <a:spLocks noGrp="1"/>
          </p:cNvSpPr>
          <p:nvPr>
            <p:ph type="sldNum" sz="quarter" idx="10"/>
          </p:nvPr>
        </p:nvSpPr>
        <p:spPr/>
        <p:txBody>
          <a:bodyPr/>
          <a:lstStyle/>
          <a:p>
            <a:fld id="{FEBEE300-4DFD-1D42-8FAB-1ACCDB821C12}"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Cohort in despair (birth-elderly)poverty, social insurgencies, HIV, Aging</a:t>
            </a:r>
          </a:p>
          <a:p>
            <a:r>
              <a:rPr lang="en-US" sz="1200" kern="1200" dirty="0" smtClean="0">
                <a:solidFill>
                  <a:schemeClr val="tx1"/>
                </a:solidFill>
                <a:effectLst/>
                <a:latin typeface="+mn-lt"/>
                <a:ea typeface="+mn-ea"/>
                <a:cs typeface="+mn-cs"/>
              </a:rPr>
              <a:t>Global society-increasing diversity</a:t>
            </a:r>
          </a:p>
          <a:p>
            <a:r>
              <a:rPr lang="en-US" sz="1200" kern="1200" dirty="0" smtClean="0">
                <a:solidFill>
                  <a:schemeClr val="tx1"/>
                </a:solidFill>
                <a:effectLst/>
                <a:latin typeface="+mn-lt"/>
                <a:ea typeface="+mn-ea"/>
                <a:cs typeface="+mn-cs"/>
              </a:rPr>
              <a:t>Research and practice culturally competent in understanding the diverse manifestations and symptomatology of MH disorders.</a:t>
            </a:r>
          </a:p>
          <a:p>
            <a:endParaRPr lang="en-US" dirty="0"/>
          </a:p>
        </p:txBody>
      </p:sp>
      <p:sp>
        <p:nvSpPr>
          <p:cNvPr id="4" name="Slide Number Placeholder 3"/>
          <p:cNvSpPr>
            <a:spLocks noGrp="1"/>
          </p:cNvSpPr>
          <p:nvPr>
            <p:ph type="sldNum" sz="quarter" idx="10"/>
          </p:nvPr>
        </p:nvSpPr>
        <p:spPr/>
        <p:txBody>
          <a:bodyPr/>
          <a:lstStyle/>
          <a:p>
            <a:fld id="{2160FAF6-B87B-4928-8E23-40157F60F278}" type="slidenum">
              <a:rPr lang="en-US" smtClean="0"/>
              <a:t>9</a:t>
            </a:fld>
            <a:endParaRPr lang="en-US" dirty="0"/>
          </a:p>
        </p:txBody>
      </p:sp>
    </p:spTree>
    <p:extLst>
      <p:ext uri="{BB962C8B-B14F-4D97-AF65-F5344CB8AC3E}">
        <p14:creationId xmlns:p14="http://schemas.microsoft.com/office/powerpoint/2010/main" val="100903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a global society</a:t>
            </a:r>
            <a:endParaRPr lang="en-US" dirty="0"/>
          </a:p>
        </p:txBody>
      </p:sp>
      <p:sp>
        <p:nvSpPr>
          <p:cNvPr id="4" name="Slide Number Placeholder 3"/>
          <p:cNvSpPr>
            <a:spLocks noGrp="1"/>
          </p:cNvSpPr>
          <p:nvPr>
            <p:ph type="sldNum" sz="quarter" idx="10"/>
          </p:nvPr>
        </p:nvSpPr>
        <p:spPr/>
        <p:txBody>
          <a:bodyPr/>
          <a:lstStyle/>
          <a:p>
            <a:fld id="{2160FAF6-B87B-4928-8E23-40157F60F278}" type="slidenum">
              <a:rPr lang="en-US" smtClean="0"/>
              <a:t>10</a:t>
            </a:fld>
            <a:endParaRPr lang="en-US" dirty="0"/>
          </a:p>
        </p:txBody>
      </p:sp>
    </p:spTree>
    <p:extLst>
      <p:ext uri="{BB962C8B-B14F-4D97-AF65-F5344CB8AC3E}">
        <p14:creationId xmlns:p14="http://schemas.microsoft.com/office/powerpoint/2010/main" val="216717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-&gt;reviewed American studies</a:t>
            </a:r>
            <a:endParaRPr lang="en-US" dirty="0"/>
          </a:p>
        </p:txBody>
      </p:sp>
      <p:sp>
        <p:nvSpPr>
          <p:cNvPr id="4" name="Slide Number Placeholder 3"/>
          <p:cNvSpPr>
            <a:spLocks noGrp="1"/>
          </p:cNvSpPr>
          <p:nvPr>
            <p:ph type="sldNum" sz="quarter" idx="10"/>
          </p:nvPr>
        </p:nvSpPr>
        <p:spPr/>
        <p:txBody>
          <a:bodyPr/>
          <a:lstStyle/>
          <a:p>
            <a:fld id="{3261124C-73F9-6348-A396-02FFEFDA87E2}"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1200" kern="1200" dirty="0" smtClean="0">
                <a:solidFill>
                  <a:schemeClr val="tx1"/>
                </a:solidFill>
                <a:latin typeface="+mn-lt"/>
                <a:ea typeface="+mn-ea"/>
                <a:cs typeface="+mn-cs"/>
              </a:rPr>
              <a:t>MacNeil, 1996; Ice, Yogo, Heh &amp; Juma, 2010; Ssengozi, 2009; Kamya &amp; Poindexter, 2009; Sudarkasa, 1981; Wilson, 1989</a:t>
            </a:r>
            <a:r>
              <a:rPr lang="en-US" dirty="0" smtClean="0"/>
              <a:t> </a:t>
            </a:r>
          </a:p>
          <a:p>
            <a:pPr>
              <a:buFont typeface="Arial"/>
              <a:buChar char="•"/>
            </a:pPr>
            <a:endParaRPr lang="en-US" dirty="0"/>
          </a:p>
        </p:txBody>
      </p:sp>
      <p:sp>
        <p:nvSpPr>
          <p:cNvPr id="4" name="Slide Number Placeholder 3"/>
          <p:cNvSpPr>
            <a:spLocks noGrp="1"/>
          </p:cNvSpPr>
          <p:nvPr>
            <p:ph type="sldNum" sz="quarter" idx="10"/>
          </p:nvPr>
        </p:nvSpPr>
        <p:spPr/>
        <p:txBody>
          <a:bodyPr/>
          <a:lstStyle/>
          <a:p>
            <a:fld id="{3261124C-73F9-6348-A396-02FFEFDA87E2}"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269AF93-358B-4D3A-9F6E-6A8BE977A0AF}" type="datetimeFigureOut">
              <a:rPr lang="en-US" smtClean="0"/>
              <a:t>3/7/13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7DA654-7555-4DFB-BDB0-A1761FFDF3C6}"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69AF93-358B-4D3A-9F6E-6A8BE977A0AF}" type="datetimeFigureOut">
              <a:rPr lang="en-US" smtClean="0"/>
              <a:t>3/7/13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7DA654-7555-4DFB-BDB0-A1761FFDF3C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69AF93-358B-4D3A-9F6E-6A8BE977A0AF}" type="datetimeFigureOut">
              <a:rPr lang="en-US" smtClean="0"/>
              <a:t>3/7/13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7DA654-7555-4DFB-BDB0-A1761FFDF3C6}"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269AF93-358B-4D3A-9F6E-6A8BE977A0AF}" type="datetimeFigureOut">
              <a:rPr lang="en-US" smtClean="0"/>
              <a:t>3/7/13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7DA654-7555-4DFB-BDB0-A1761FFDF3C6}"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269AF93-358B-4D3A-9F6E-6A8BE977A0AF}" type="datetimeFigureOut">
              <a:rPr lang="en-US" smtClean="0"/>
              <a:t>3/7/13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E17DA654-7555-4DFB-BDB0-A1761FFDF3C6}"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269AF93-358B-4D3A-9F6E-6A8BE977A0AF}" type="datetimeFigureOut">
              <a:rPr lang="en-US" smtClean="0"/>
              <a:t>3/7/13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7DA654-7555-4DFB-BDB0-A1761FFDF3C6}"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269AF93-358B-4D3A-9F6E-6A8BE977A0AF}" type="datetimeFigureOut">
              <a:rPr lang="en-US" smtClean="0"/>
              <a:t>3/7/13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E17DA654-7555-4DFB-BDB0-A1761FFDF3C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269AF93-358B-4D3A-9F6E-6A8BE977A0AF}" type="datetimeFigureOut">
              <a:rPr lang="en-US" smtClean="0"/>
              <a:t>3/7/13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E17DA654-7555-4DFB-BDB0-A1761FFDF3C6}"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269AF93-358B-4D3A-9F6E-6A8BE977A0AF}" type="datetimeFigureOut">
              <a:rPr lang="en-US" smtClean="0"/>
              <a:t>3/7/13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E17DA654-7555-4DFB-BDB0-A1761FFDF3C6}"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269AF93-358B-4D3A-9F6E-6A8BE977A0AF}" type="datetimeFigureOut">
              <a:rPr lang="en-US" smtClean="0"/>
              <a:t>3/7/13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E17DA654-7555-4DFB-BDB0-A1761FFDF3C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269AF93-358B-4D3A-9F6E-6A8BE977A0AF}" type="datetimeFigureOut">
              <a:rPr lang="en-US" smtClean="0"/>
              <a:t>3/7/13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7DA654-7555-4DFB-BDB0-A1761FFDF3C6}"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269AF93-358B-4D3A-9F6E-6A8BE977A0AF}" type="datetimeFigureOut">
              <a:rPr lang="en-US" smtClean="0"/>
              <a:t>3/7/13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7DA654-7555-4DFB-BDB0-A1761FFDF3C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oogle.com/url?sa=i&amp;rct=j&amp;q=why&amp;source=images&amp;cd=&amp;cad=rja&amp;docid=ABFeKgAv9s2p2M&amp;tbnid=e2WYry-DLEfhDM:&amp;ved=0CAUQjRw&amp;url=http://info.gtilite.com/2011/03/why-change-your-iso-standards/&amp;ei=g0wiUbjUIqnOiwLG_YCgDg&amp;bvm=bv.42661473,d.cGE&amp;psig=AFQjCNEU9EygXJxMuYRw0iCedirAcbMNgg&amp;ust=1361288637378007" TargetMode="External"/><Relationship Id="rId3"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effectLst/>
              </a:rPr>
              <a:t/>
            </a:r>
            <a:br>
              <a:rPr lang="en-US" dirty="0">
                <a:effectLst/>
              </a:rPr>
            </a:br>
            <a:r>
              <a:rPr lang="en-US" dirty="0">
                <a:effectLst/>
              </a:rPr>
              <a:t>Understanding the Experience of Grandparents Caring for Their HIV/AIDS Infected Grandchildren.</a:t>
            </a:r>
            <a:br>
              <a:rPr lang="en-US" dirty="0">
                <a:effectLst/>
              </a:rPr>
            </a:br>
            <a:r>
              <a:rPr lang="en-US" dirty="0">
                <a:effectLst/>
              </a:rPr>
              <a:t> </a:t>
            </a:r>
          </a:p>
        </p:txBody>
      </p:sp>
      <p:sp>
        <p:nvSpPr>
          <p:cNvPr id="3" name="Subtitle 2"/>
          <p:cNvSpPr>
            <a:spLocks noGrp="1"/>
          </p:cNvSpPr>
          <p:nvPr>
            <p:ph type="subTitle" idx="1"/>
          </p:nvPr>
        </p:nvSpPr>
        <p:spPr/>
        <p:txBody>
          <a:bodyPr>
            <a:normAutofit fontScale="92500" lnSpcReduction="10000"/>
          </a:bodyPr>
          <a:lstStyle/>
          <a:p>
            <a:pPr algn="ctr"/>
            <a:r>
              <a:rPr lang="en-US" dirty="0"/>
              <a:t>By Schola Matovu, RN</a:t>
            </a:r>
            <a:r>
              <a:rPr lang="en-US" dirty="0" smtClean="0"/>
              <a:t>, BSN</a:t>
            </a:r>
            <a:r>
              <a:rPr lang="en-US" dirty="0"/>
              <a:t/>
            </a:r>
            <a:br>
              <a:rPr lang="en-US" dirty="0"/>
            </a:br>
            <a:r>
              <a:rPr lang="en-US" dirty="0"/>
              <a:t>Second Year Doctoral Student</a:t>
            </a:r>
            <a:br>
              <a:rPr lang="en-US" dirty="0"/>
            </a:br>
            <a:r>
              <a:rPr lang="en-US" dirty="0"/>
              <a:t>UCSF</a:t>
            </a:r>
          </a:p>
        </p:txBody>
      </p:sp>
    </p:spTree>
    <p:extLst>
      <p:ext uri="{BB962C8B-B14F-4D97-AF65-F5344CB8AC3E}">
        <p14:creationId xmlns:p14="http://schemas.microsoft.com/office/powerpoint/2010/main" val="12599809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Global </a:t>
            </a:r>
            <a:r>
              <a:rPr lang="en-US" dirty="0" smtClean="0"/>
              <a:t>Research &amp; Practice Efforts</a:t>
            </a:r>
            <a:endParaRPr lang="en-US" dirty="0"/>
          </a:p>
        </p:txBody>
      </p:sp>
      <p:pic>
        <p:nvPicPr>
          <p:cNvPr id="5" name="Content Placeholder 4"/>
          <p:cNvPicPr>
            <a:picLocks noGrp="1" noChangeAspect="1"/>
          </p:cNvPicPr>
          <p:nvPr>
            <p:ph sz="half" idx="1"/>
          </p:nvPr>
        </p:nvPicPr>
        <p:blipFill>
          <a:blip r:embed="rId3"/>
          <a:srcRect l="20340" r="20340"/>
          <a:stretch>
            <a:fillRect/>
          </a:stretch>
        </p:blipFill>
        <p:spPr>
          <a:prstGeom prst="rect">
            <a:avLst/>
          </a:prstGeom>
        </p:spPr>
      </p:pic>
      <p:pic>
        <p:nvPicPr>
          <p:cNvPr id="6" name="Content Placeholder 5"/>
          <p:cNvPicPr>
            <a:picLocks noGrp="1" noChangeAspect="1"/>
          </p:cNvPicPr>
          <p:nvPr>
            <p:ph sz="half" idx="2"/>
          </p:nvPr>
        </p:nvPicPr>
        <p:blipFill>
          <a:blip r:embed="rId4"/>
          <a:srcRect l="10961" r="10961"/>
          <a:stretch>
            <a:fillRect/>
          </a:stretch>
        </p:blipFill>
        <p:spPr>
          <a:prstGeom prst="rect">
            <a:avLst/>
          </a:prstGeom>
        </p:spPr>
      </p:pic>
    </p:spTree>
    <p:extLst>
      <p:ext uri="{BB962C8B-B14F-4D97-AF65-F5344CB8AC3E}">
        <p14:creationId xmlns:p14="http://schemas.microsoft.com/office/powerpoint/2010/main" val="11177163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ct val="140000"/>
              </a:lnSpc>
            </a:pPr>
            <a:r>
              <a:rPr lang="en-US" dirty="0"/>
              <a:t>The U.S. is becoming more racially and ethnically diverse. </a:t>
            </a:r>
          </a:p>
          <a:p>
            <a:pPr>
              <a:lnSpc>
                <a:spcPct val="140000"/>
              </a:lnSpc>
            </a:pPr>
            <a:r>
              <a:rPr lang="en-US" dirty="0"/>
              <a:t>Minorities accounted for 48% of all births in the U.S.</a:t>
            </a:r>
          </a:p>
          <a:p>
            <a:pPr>
              <a:lnSpc>
                <a:spcPct val="140000"/>
              </a:lnSpc>
            </a:pPr>
            <a:r>
              <a:rPr lang="en-US" dirty="0"/>
              <a:t>The elderly population also will become more diverse with minorities rising from 20% to 42% of that population group by 2050.</a:t>
            </a:r>
          </a:p>
          <a:p>
            <a:pPr>
              <a:lnSpc>
                <a:spcPct val="140000"/>
              </a:lnSpc>
            </a:pPr>
            <a:r>
              <a:rPr lang="en-US" dirty="0"/>
              <a:t>In the recent Census Bureau American Community Survey, 55.4 million people identified themselves as speaking a language other than English at home.</a:t>
            </a:r>
          </a:p>
          <a:p>
            <a:endParaRPr lang="en-US" dirty="0"/>
          </a:p>
        </p:txBody>
      </p:sp>
      <p:sp>
        <p:nvSpPr>
          <p:cNvPr id="3" name="Title 2"/>
          <p:cNvSpPr>
            <a:spLocks noGrp="1"/>
          </p:cNvSpPr>
          <p:nvPr>
            <p:ph type="title"/>
          </p:nvPr>
        </p:nvSpPr>
        <p:spPr/>
        <p:txBody>
          <a:bodyPr/>
          <a:lstStyle/>
          <a:p>
            <a:r>
              <a:rPr lang="en-US" dirty="0">
                <a:solidFill>
                  <a:schemeClr val="tx1"/>
                </a:solidFill>
              </a:rPr>
              <a:t>So What ??</a:t>
            </a:r>
            <a:endParaRPr lang="en-US" dirty="0"/>
          </a:p>
        </p:txBody>
      </p:sp>
    </p:spTree>
    <p:extLst>
      <p:ext uri="{BB962C8B-B14F-4D97-AF65-F5344CB8AC3E}">
        <p14:creationId xmlns:p14="http://schemas.microsoft.com/office/powerpoint/2010/main" val="19430048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Literature Review</a:t>
            </a:r>
          </a:p>
        </p:txBody>
      </p:sp>
      <p:sp>
        <p:nvSpPr>
          <p:cNvPr id="3" name="Text Placeholder 2"/>
          <p:cNvSpPr>
            <a:spLocks noGrp="1"/>
          </p:cNvSpPr>
          <p:nvPr>
            <p:ph type="body" idx="1"/>
          </p:nvPr>
        </p:nvSpPr>
        <p:spPr>
          <a:xfrm flipV="1">
            <a:off x="457200" y="6172199"/>
            <a:ext cx="3962400" cy="45719"/>
          </a:xfrm>
        </p:spPr>
        <p:txBody>
          <a:bodyPr>
            <a:normAutofit fontScale="25000" lnSpcReduction="20000"/>
          </a:bodyPr>
          <a:lstStyle/>
          <a:p>
            <a:endParaRPr lang="en-US" dirty="0"/>
          </a:p>
        </p:txBody>
      </p:sp>
      <p:sp>
        <p:nvSpPr>
          <p:cNvPr id="4" name="Text Placeholder 3"/>
          <p:cNvSpPr>
            <a:spLocks noGrp="1"/>
          </p:cNvSpPr>
          <p:nvPr>
            <p:ph type="body" sz="half" idx="3"/>
          </p:nvPr>
        </p:nvSpPr>
        <p:spPr>
          <a:xfrm flipV="1">
            <a:off x="4645027" y="6172199"/>
            <a:ext cx="4041774" cy="45719"/>
          </a:xfrm>
        </p:spPr>
        <p:txBody>
          <a:bodyPr>
            <a:normAutofit fontScale="25000" lnSpcReduction="20000"/>
          </a:bodyPr>
          <a:lstStyle/>
          <a:p>
            <a:endParaRPr lang="en-US" dirty="0"/>
          </a:p>
        </p:txBody>
      </p:sp>
      <p:sp>
        <p:nvSpPr>
          <p:cNvPr id="5" name="Content Placeholder 4"/>
          <p:cNvSpPr>
            <a:spLocks noGrp="1"/>
          </p:cNvSpPr>
          <p:nvPr>
            <p:ph sz="quarter" idx="2"/>
          </p:nvPr>
        </p:nvSpPr>
        <p:spPr/>
        <p:txBody>
          <a:bodyPr>
            <a:normAutofit/>
          </a:bodyPr>
          <a:lstStyle/>
          <a:p>
            <a:pPr lvl="1">
              <a:lnSpc>
                <a:spcPct val="110000"/>
              </a:lnSpc>
            </a:pPr>
            <a:r>
              <a:rPr lang="en-US" sz="2600" b="1" dirty="0">
                <a:solidFill>
                  <a:srgbClr val="000000"/>
                </a:solidFill>
              </a:rPr>
              <a:t>PubMed</a:t>
            </a:r>
            <a:r>
              <a:rPr lang="en-US" sz="2600" dirty="0">
                <a:solidFill>
                  <a:srgbClr val="000000"/>
                </a:solidFill>
              </a:rPr>
              <a:t>, </a:t>
            </a:r>
            <a:r>
              <a:rPr lang="en-US" sz="2600" b="1" dirty="0">
                <a:solidFill>
                  <a:srgbClr val="000000"/>
                </a:solidFill>
              </a:rPr>
              <a:t>PyschINFO </a:t>
            </a:r>
            <a:r>
              <a:rPr lang="en-US" sz="2600" dirty="0">
                <a:solidFill>
                  <a:srgbClr val="000000"/>
                </a:solidFill>
              </a:rPr>
              <a:t>and </a:t>
            </a:r>
            <a:r>
              <a:rPr lang="en-US" sz="2600" b="1" dirty="0">
                <a:solidFill>
                  <a:srgbClr val="000000"/>
                </a:solidFill>
              </a:rPr>
              <a:t>CINAL </a:t>
            </a:r>
          </a:p>
          <a:p>
            <a:pPr lvl="1">
              <a:lnSpc>
                <a:spcPct val="110000"/>
              </a:lnSpc>
            </a:pPr>
            <a:r>
              <a:rPr lang="en-US" sz="2600" dirty="0">
                <a:solidFill>
                  <a:srgbClr val="000000"/>
                </a:solidFill>
              </a:rPr>
              <a:t>Older/elderly caregiver </a:t>
            </a:r>
            <a:r>
              <a:rPr lang="en-US" sz="2600" dirty="0" smtClean="0">
                <a:solidFill>
                  <a:srgbClr val="000000"/>
                </a:solidFill>
              </a:rPr>
              <a:t>OR </a:t>
            </a:r>
            <a:r>
              <a:rPr lang="en-US" sz="2600" dirty="0">
                <a:solidFill>
                  <a:srgbClr val="000000"/>
                </a:solidFill>
              </a:rPr>
              <a:t>grandparenting AND psychosocial AND wellbeing AND HIV/AIDS </a:t>
            </a:r>
          </a:p>
          <a:p>
            <a:pPr lvl="1"/>
            <a:endParaRPr lang="en-US" sz="2800" b="1" dirty="0">
              <a:solidFill>
                <a:srgbClr val="000000"/>
              </a:solidFill>
            </a:endParaRPr>
          </a:p>
          <a:p>
            <a:endParaRPr lang="en-US" dirty="0"/>
          </a:p>
        </p:txBody>
      </p:sp>
      <p:sp>
        <p:nvSpPr>
          <p:cNvPr id="6" name="Content Placeholder 5"/>
          <p:cNvSpPr>
            <a:spLocks noGrp="1"/>
          </p:cNvSpPr>
          <p:nvPr>
            <p:ph sz="quarter" idx="4"/>
          </p:nvPr>
        </p:nvSpPr>
        <p:spPr/>
        <p:txBody>
          <a:bodyPr>
            <a:normAutofit fontScale="77500" lnSpcReduction="20000"/>
          </a:bodyPr>
          <a:lstStyle/>
          <a:p>
            <a:pPr lvl="1">
              <a:lnSpc>
                <a:spcPct val="120000"/>
              </a:lnSpc>
            </a:pPr>
            <a:r>
              <a:rPr lang="en-US" sz="2800" dirty="0">
                <a:solidFill>
                  <a:srgbClr val="000000"/>
                </a:solidFill>
              </a:rPr>
              <a:t>Criteria: Ugandan </a:t>
            </a:r>
            <a:r>
              <a:rPr lang="en-US" sz="2800" dirty="0" smtClean="0">
                <a:solidFill>
                  <a:srgbClr val="000000"/>
                </a:solidFill>
              </a:rPr>
              <a:t>Vs. </a:t>
            </a:r>
            <a:r>
              <a:rPr lang="en-US" sz="2800" dirty="0">
                <a:solidFill>
                  <a:srgbClr val="000000"/>
                </a:solidFill>
              </a:rPr>
              <a:t>American/Western </a:t>
            </a:r>
            <a:r>
              <a:rPr lang="en-US" sz="2800" dirty="0" smtClean="0">
                <a:solidFill>
                  <a:srgbClr val="000000"/>
                </a:solidFill>
              </a:rPr>
              <a:t>studies</a:t>
            </a:r>
          </a:p>
          <a:p>
            <a:pPr lvl="1">
              <a:lnSpc>
                <a:spcPct val="120000"/>
              </a:lnSpc>
            </a:pPr>
            <a:r>
              <a:rPr lang="en-US" sz="2800" b="1" dirty="0" smtClean="0">
                <a:solidFill>
                  <a:srgbClr val="000000"/>
                </a:solidFill>
              </a:rPr>
              <a:t>Grandparenting </a:t>
            </a:r>
            <a:r>
              <a:rPr lang="en-US" sz="2800" b="1" dirty="0">
                <a:solidFill>
                  <a:srgbClr val="000000"/>
                </a:solidFill>
              </a:rPr>
              <a:t>,health outcomes</a:t>
            </a:r>
            <a:r>
              <a:rPr lang="en-US" sz="2800" dirty="0">
                <a:solidFill>
                  <a:srgbClr val="000000"/>
                </a:solidFill>
              </a:rPr>
              <a:t>, </a:t>
            </a:r>
            <a:r>
              <a:rPr lang="en-US" sz="2800" b="1" dirty="0">
                <a:solidFill>
                  <a:srgbClr val="000000"/>
                </a:solidFill>
              </a:rPr>
              <a:t>African American/minority, Low income populations</a:t>
            </a:r>
          </a:p>
          <a:p>
            <a:pPr lvl="1">
              <a:lnSpc>
                <a:spcPct val="120000"/>
              </a:lnSpc>
            </a:pPr>
            <a:r>
              <a:rPr lang="en-US" sz="2800" dirty="0">
                <a:solidFill>
                  <a:srgbClr val="000000"/>
                </a:solidFill>
              </a:rPr>
              <a:t>grandparenting under stressful circumstances.</a:t>
            </a:r>
            <a:endParaRPr lang="en-US" dirty="0"/>
          </a:p>
        </p:txBody>
      </p:sp>
    </p:spTree>
    <p:extLst>
      <p:ext uri="{BB962C8B-B14F-4D97-AF65-F5344CB8AC3E}">
        <p14:creationId xmlns:p14="http://schemas.microsoft.com/office/powerpoint/2010/main" val="26992965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1143000"/>
            <a:ext cx="4800600" cy="4864291"/>
          </a:xfrm>
        </p:spPr>
        <p:txBody>
          <a:bodyPr>
            <a:normAutofit fontScale="92500" lnSpcReduction="10000"/>
          </a:bodyPr>
          <a:lstStyle/>
          <a:p>
            <a:pPr>
              <a:lnSpc>
                <a:spcPct val="140000"/>
              </a:lnSpc>
            </a:pPr>
            <a:r>
              <a:rPr lang="en-US" dirty="0" smtClean="0"/>
              <a:t>Elderly Vs. </a:t>
            </a:r>
            <a:r>
              <a:rPr lang="en-US" dirty="0"/>
              <a:t>Older caregivers </a:t>
            </a:r>
            <a:endParaRPr lang="en-US" dirty="0" smtClean="0"/>
          </a:p>
          <a:p>
            <a:pPr>
              <a:lnSpc>
                <a:spcPct val="140000"/>
              </a:lnSpc>
            </a:pPr>
            <a:r>
              <a:rPr lang="en-US" dirty="0" smtClean="0"/>
              <a:t>Caregiving Vs. Grandparenting</a:t>
            </a:r>
          </a:p>
          <a:p>
            <a:pPr>
              <a:lnSpc>
                <a:spcPct val="140000"/>
              </a:lnSpc>
            </a:pPr>
            <a:r>
              <a:rPr lang="en-US" dirty="0" smtClean="0"/>
              <a:t>Grandparents Vs. Grandmothers</a:t>
            </a:r>
          </a:p>
          <a:p>
            <a:pPr>
              <a:lnSpc>
                <a:spcPct val="140000"/>
              </a:lnSpc>
            </a:pPr>
            <a:r>
              <a:rPr lang="en-US" dirty="0" smtClean="0"/>
              <a:t>Age: Mortality rate ~52 (&gt;</a:t>
            </a:r>
            <a:r>
              <a:rPr lang="en-US" dirty="0"/>
              <a:t>55 years)</a:t>
            </a:r>
          </a:p>
          <a:p>
            <a:pPr>
              <a:lnSpc>
                <a:spcPct val="140000"/>
              </a:lnSpc>
            </a:pPr>
            <a:r>
              <a:rPr lang="en-US" dirty="0"/>
              <a:t>Children (infants-18 years</a:t>
            </a:r>
            <a:r>
              <a:rPr lang="en-US" dirty="0" smtClean="0"/>
              <a:t>) for at least 6 months</a:t>
            </a:r>
            <a:endParaRPr lang="en-US" dirty="0"/>
          </a:p>
          <a:p>
            <a:pPr>
              <a:lnSpc>
                <a:spcPct val="200000"/>
              </a:lnSpc>
            </a:pPr>
            <a:endParaRPr lang="en-US" dirty="0"/>
          </a:p>
        </p:txBody>
      </p:sp>
      <p:sp>
        <p:nvSpPr>
          <p:cNvPr id="3" name="Title 2"/>
          <p:cNvSpPr>
            <a:spLocks noGrp="1"/>
          </p:cNvSpPr>
          <p:nvPr>
            <p:ph type="title"/>
          </p:nvPr>
        </p:nvSpPr>
        <p:spPr/>
        <p:txBody>
          <a:bodyPr/>
          <a:lstStyle/>
          <a:p>
            <a:r>
              <a:rPr lang="en-US" dirty="0">
                <a:solidFill>
                  <a:schemeClr val="tx1"/>
                </a:solidFill>
              </a:rPr>
              <a:t>Definitions</a:t>
            </a:r>
          </a:p>
        </p:txBody>
      </p:sp>
      <p:pic>
        <p:nvPicPr>
          <p:cNvPr id="4" name="Picture 3"/>
          <p:cNvPicPr>
            <a:picLocks noChangeAspect="1"/>
          </p:cNvPicPr>
          <p:nvPr/>
        </p:nvPicPr>
        <p:blipFill>
          <a:blip r:embed="rId2"/>
          <a:stretch>
            <a:fillRect/>
          </a:stretch>
        </p:blipFill>
        <p:spPr>
          <a:xfrm>
            <a:off x="-1191" y="1295400"/>
            <a:ext cx="3325416" cy="3733800"/>
          </a:xfrm>
          <a:prstGeom prst="rect">
            <a:avLst/>
          </a:prstGeom>
        </p:spPr>
      </p:pic>
    </p:spTree>
    <p:extLst>
      <p:ext uri="{BB962C8B-B14F-4D97-AF65-F5344CB8AC3E}">
        <p14:creationId xmlns:p14="http://schemas.microsoft.com/office/powerpoint/2010/main" val="38125124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results</a:t>
            </a:r>
            <a:endParaRPr lang="en-US" dirty="0">
              <a:solidFill>
                <a:srgbClr val="FF0000"/>
              </a:solidFill>
            </a:endParaRP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dirty="0"/>
          </a:p>
        </p:txBody>
      </p:sp>
      <p:sp>
        <p:nvSpPr>
          <p:cNvPr id="5" name="Content Placeholder 4"/>
          <p:cNvSpPr>
            <a:spLocks noGrp="1"/>
          </p:cNvSpPr>
          <p:nvPr>
            <p:ph sz="quarter" idx="2"/>
          </p:nvPr>
        </p:nvSpPr>
        <p:spPr/>
        <p:txBody>
          <a:bodyPr>
            <a:normAutofit/>
          </a:bodyPr>
          <a:lstStyle/>
          <a:p>
            <a:r>
              <a:rPr lang="en-US" u="sng" dirty="0" smtClean="0"/>
              <a:t>Ugandan</a:t>
            </a:r>
          </a:p>
          <a:p>
            <a:pPr lvl="1"/>
            <a:r>
              <a:rPr lang="en-US" dirty="0" smtClean="0"/>
              <a:t>Qualitative/descriptive </a:t>
            </a:r>
          </a:p>
          <a:p>
            <a:pPr lvl="1"/>
            <a:r>
              <a:rPr lang="en-US" dirty="0"/>
              <a:t>impact HIV/AIDS and role of extended family in caring for orphans </a:t>
            </a:r>
            <a:endParaRPr lang="en-US" dirty="0" smtClean="0"/>
          </a:p>
          <a:p>
            <a:pPr lvl="1"/>
            <a:r>
              <a:rPr lang="en-US" dirty="0" smtClean="0">
                <a:solidFill>
                  <a:srgbClr val="000000"/>
                </a:solidFill>
              </a:rPr>
              <a:t>Ambiguity in methodology used</a:t>
            </a:r>
          </a:p>
          <a:p>
            <a:r>
              <a:rPr lang="en-US" u="sng" dirty="0" smtClean="0"/>
              <a:t>Others: </a:t>
            </a:r>
          </a:p>
          <a:p>
            <a:pPr lvl="1"/>
            <a:r>
              <a:rPr lang="en-US" dirty="0" smtClean="0"/>
              <a:t>International</a:t>
            </a:r>
          </a:p>
          <a:p>
            <a:pPr lvl="1"/>
            <a:r>
              <a:rPr lang="en-US" dirty="0" smtClean="0"/>
              <a:t>African</a:t>
            </a:r>
          </a:p>
          <a:p>
            <a:pPr lvl="1"/>
            <a:endParaRPr lang="en-US" dirty="0"/>
          </a:p>
        </p:txBody>
      </p:sp>
      <p:sp>
        <p:nvSpPr>
          <p:cNvPr id="6" name="Content Placeholder 5"/>
          <p:cNvSpPr>
            <a:spLocks noGrp="1"/>
          </p:cNvSpPr>
          <p:nvPr>
            <p:ph sz="quarter" idx="4"/>
          </p:nvPr>
        </p:nvSpPr>
        <p:spPr/>
        <p:txBody>
          <a:bodyPr>
            <a:normAutofit/>
          </a:bodyPr>
          <a:lstStyle/>
          <a:p>
            <a:r>
              <a:rPr lang="en-US" u="sng" dirty="0" smtClean="0"/>
              <a:t>American</a:t>
            </a:r>
          </a:p>
          <a:p>
            <a:pPr lvl="1"/>
            <a:r>
              <a:rPr lang="en-US" dirty="0" smtClean="0"/>
              <a:t>Quantitative</a:t>
            </a:r>
          </a:p>
          <a:p>
            <a:pPr lvl="2"/>
            <a:r>
              <a:rPr lang="en-US" dirty="0" smtClean="0"/>
              <a:t>Health outcomes, interventional</a:t>
            </a:r>
          </a:p>
          <a:p>
            <a:pPr lvl="2"/>
            <a:endParaRPr lang="en-US" dirty="0" smtClean="0"/>
          </a:p>
          <a:p>
            <a:pPr marL="109728" indent="0">
              <a:buNone/>
            </a:pPr>
            <a:endParaRPr lang="en-US" dirty="0" smtClean="0"/>
          </a:p>
          <a:p>
            <a:endParaRPr lang="en-US" dirty="0"/>
          </a:p>
        </p:txBody>
      </p:sp>
    </p:spTree>
    <p:extLst>
      <p:ext uri="{BB962C8B-B14F-4D97-AF65-F5344CB8AC3E}">
        <p14:creationId xmlns:p14="http://schemas.microsoft.com/office/powerpoint/2010/main" val="26966241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Search results</a:t>
            </a:r>
            <a:endParaRPr lang="en-US" dirty="0">
              <a:solidFill>
                <a:srgbClr val="FF0000"/>
              </a:solidFill>
            </a:endParaRPr>
          </a:p>
        </p:txBody>
      </p:sp>
      <p:sp>
        <p:nvSpPr>
          <p:cNvPr id="5" name="Content Placeholder 4"/>
          <p:cNvSpPr>
            <a:spLocks noGrp="1"/>
          </p:cNvSpPr>
          <p:nvPr>
            <p:ph sz="half" idx="2"/>
          </p:nvPr>
        </p:nvSpPr>
        <p:spPr>
          <a:xfrm>
            <a:off x="457200" y="3200400"/>
            <a:ext cx="4040188" cy="3657600"/>
          </a:xfrm>
        </p:spPr>
        <p:txBody>
          <a:bodyPr>
            <a:normAutofit/>
          </a:bodyPr>
          <a:lstStyle/>
          <a:p>
            <a:r>
              <a:rPr lang="en-US" u="sng" dirty="0" smtClean="0"/>
              <a:t>Ugandan</a:t>
            </a:r>
          </a:p>
          <a:p>
            <a:pPr lvl="1"/>
            <a:r>
              <a:rPr lang="en-US" sz="2400" dirty="0" smtClean="0"/>
              <a:t>Qualitative/descriptive </a:t>
            </a:r>
          </a:p>
          <a:p>
            <a:pPr lvl="1"/>
            <a:r>
              <a:rPr lang="en-US" sz="2400" dirty="0"/>
              <a:t>impact HIV/AIDS and role of extended family in caring for orphans </a:t>
            </a:r>
            <a:endParaRPr lang="en-US" sz="2400" dirty="0" smtClean="0"/>
          </a:p>
          <a:p>
            <a:pPr lvl="1"/>
            <a:r>
              <a:rPr lang="en-US" sz="2400" dirty="0" smtClean="0">
                <a:solidFill>
                  <a:srgbClr val="000000"/>
                </a:solidFill>
              </a:rPr>
              <a:t>Ambiguity in methodology used</a:t>
            </a:r>
          </a:p>
          <a:p>
            <a:pPr lvl="1"/>
            <a:endParaRPr lang="en-US" dirty="0"/>
          </a:p>
        </p:txBody>
      </p:sp>
      <p:sp>
        <p:nvSpPr>
          <p:cNvPr id="6" name="Content Placeholder 5"/>
          <p:cNvSpPr>
            <a:spLocks noGrp="1"/>
          </p:cNvSpPr>
          <p:nvPr>
            <p:ph sz="quarter" idx="4"/>
          </p:nvPr>
        </p:nvSpPr>
        <p:spPr>
          <a:xfrm>
            <a:off x="4645025" y="1444294"/>
            <a:ext cx="4041775" cy="5413706"/>
          </a:xfrm>
        </p:spPr>
        <p:txBody>
          <a:bodyPr>
            <a:normAutofit/>
          </a:bodyPr>
          <a:lstStyle/>
          <a:p>
            <a:r>
              <a:rPr lang="en-US" u="sng" dirty="0" smtClean="0"/>
              <a:t>American</a:t>
            </a:r>
          </a:p>
          <a:p>
            <a:pPr lvl="1"/>
            <a:r>
              <a:rPr lang="en-US" dirty="0" smtClean="0"/>
              <a:t>Quantitative</a:t>
            </a:r>
          </a:p>
          <a:p>
            <a:pPr lvl="2"/>
            <a:r>
              <a:rPr lang="en-US" dirty="0" smtClean="0"/>
              <a:t>Health outcomes, interventional</a:t>
            </a:r>
          </a:p>
          <a:p>
            <a:pPr lvl="2"/>
            <a:endParaRPr lang="en-US" dirty="0" smtClean="0"/>
          </a:p>
          <a:p>
            <a:pPr marL="109728" indent="0">
              <a:buNone/>
            </a:pPr>
            <a:endParaRPr lang="en-US" dirty="0" smtClean="0"/>
          </a:p>
          <a:p>
            <a:r>
              <a:rPr lang="en-US" u="sng" dirty="0"/>
              <a:t>American</a:t>
            </a:r>
          </a:p>
          <a:p>
            <a:pPr lvl="1"/>
            <a:r>
              <a:rPr lang="en-US" sz="2400" dirty="0"/>
              <a:t>Quantitative</a:t>
            </a:r>
          </a:p>
          <a:p>
            <a:pPr lvl="2"/>
            <a:r>
              <a:rPr lang="en-US" sz="2400" dirty="0"/>
              <a:t>Health outcomes, </a:t>
            </a:r>
            <a:r>
              <a:rPr lang="en-US" sz="2400" dirty="0" smtClean="0"/>
              <a:t>interventional</a:t>
            </a:r>
          </a:p>
          <a:p>
            <a:r>
              <a:rPr lang="en-US" u="sng" dirty="0"/>
              <a:t>Others: </a:t>
            </a:r>
          </a:p>
          <a:p>
            <a:pPr lvl="1"/>
            <a:r>
              <a:rPr lang="en-US" sz="2400" dirty="0"/>
              <a:t>International</a:t>
            </a:r>
          </a:p>
          <a:p>
            <a:pPr lvl="1"/>
            <a:r>
              <a:rPr lang="en-US" sz="2400" dirty="0"/>
              <a:t>African</a:t>
            </a:r>
          </a:p>
          <a:p>
            <a:endParaRPr lang="en-US" sz="3000" dirty="0"/>
          </a:p>
          <a:p>
            <a:pPr lvl="2"/>
            <a:endParaRPr lang="en-US" dirty="0"/>
          </a:p>
          <a:p>
            <a:endParaRPr lang="en-US" dirty="0"/>
          </a:p>
        </p:txBody>
      </p:sp>
      <p:pic>
        <p:nvPicPr>
          <p:cNvPr id="7" name="Picture 6"/>
          <p:cNvPicPr>
            <a:picLocks noChangeAspect="1"/>
          </p:cNvPicPr>
          <p:nvPr/>
        </p:nvPicPr>
        <p:blipFill>
          <a:blip r:embed="rId2"/>
          <a:stretch>
            <a:fillRect/>
          </a:stretch>
        </p:blipFill>
        <p:spPr>
          <a:xfrm>
            <a:off x="533400" y="1066800"/>
            <a:ext cx="3967691" cy="1886986"/>
          </a:xfrm>
          <a:prstGeom prst="rect">
            <a:avLst/>
          </a:prstGeom>
        </p:spPr>
      </p:pic>
      <p:pic>
        <p:nvPicPr>
          <p:cNvPr id="8" name="Picture 7"/>
          <p:cNvPicPr>
            <a:picLocks noChangeAspect="1"/>
          </p:cNvPicPr>
          <p:nvPr/>
        </p:nvPicPr>
        <p:blipFill>
          <a:blip r:embed="rId3"/>
          <a:stretch>
            <a:fillRect/>
          </a:stretch>
        </p:blipFill>
        <p:spPr>
          <a:xfrm>
            <a:off x="4495800" y="1143000"/>
            <a:ext cx="4392610" cy="1673258"/>
          </a:xfrm>
          <a:prstGeom prst="rect">
            <a:avLst/>
          </a:prstGeom>
        </p:spPr>
      </p:pic>
    </p:spTree>
    <p:extLst>
      <p:ext uri="{BB962C8B-B14F-4D97-AF65-F5344CB8AC3E}">
        <p14:creationId xmlns:p14="http://schemas.microsoft.com/office/powerpoint/2010/main" val="175290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lnSpc>
                <a:spcPct val="140000"/>
              </a:lnSpc>
            </a:pPr>
            <a:r>
              <a:rPr lang="en-US" sz="3600" b="1" dirty="0" smtClean="0"/>
              <a:t>Grand parenting Literature</a:t>
            </a:r>
          </a:p>
          <a:p>
            <a:pPr lvl="1">
              <a:lnSpc>
                <a:spcPct val="140000"/>
              </a:lnSpc>
            </a:pPr>
            <a:r>
              <a:rPr lang="en-US" sz="3600" dirty="0" smtClean="0"/>
              <a:t>Elderly as Caregiver Vs. care receiver</a:t>
            </a:r>
          </a:p>
          <a:p>
            <a:pPr lvl="1">
              <a:lnSpc>
                <a:spcPct val="140000"/>
              </a:lnSpc>
            </a:pPr>
            <a:r>
              <a:rPr lang="en-US" sz="3600" dirty="0" smtClean="0"/>
              <a:t>mid-late 1990’s </a:t>
            </a:r>
          </a:p>
          <a:p>
            <a:pPr lvl="1">
              <a:lnSpc>
                <a:spcPct val="140000"/>
              </a:lnSpc>
            </a:pPr>
            <a:r>
              <a:rPr lang="en-US" sz="3600" dirty="0" smtClean="0"/>
              <a:t>Influencing factors:</a:t>
            </a:r>
          </a:p>
          <a:p>
            <a:pPr lvl="2">
              <a:lnSpc>
                <a:spcPct val="140000"/>
              </a:lnSpc>
            </a:pPr>
            <a:r>
              <a:rPr lang="en-US" sz="3400" dirty="0" smtClean="0"/>
              <a:t> incarceration, </a:t>
            </a:r>
          </a:p>
          <a:p>
            <a:pPr lvl="2">
              <a:lnSpc>
                <a:spcPct val="140000"/>
              </a:lnSpc>
            </a:pPr>
            <a:r>
              <a:rPr lang="en-US" sz="3400" dirty="0" smtClean="0"/>
              <a:t>effects of substance </a:t>
            </a:r>
          </a:p>
          <a:p>
            <a:pPr lvl="2">
              <a:lnSpc>
                <a:spcPct val="140000"/>
              </a:lnSpc>
            </a:pPr>
            <a:r>
              <a:rPr lang="en-US" sz="3400" dirty="0" smtClean="0"/>
              <a:t>mental illnesses</a:t>
            </a:r>
          </a:p>
          <a:p>
            <a:pPr lvl="2">
              <a:lnSpc>
                <a:spcPct val="140000"/>
              </a:lnSpc>
            </a:pPr>
            <a:r>
              <a:rPr lang="en-US" sz="3400" dirty="0" smtClean="0"/>
              <a:t>child abuse, abandonment, unemployment. </a:t>
            </a:r>
          </a:p>
          <a:p>
            <a:pPr lvl="1">
              <a:lnSpc>
                <a:spcPct val="140000"/>
              </a:lnSpc>
            </a:pPr>
            <a:r>
              <a:rPr lang="en-US" sz="3600" dirty="0" smtClean="0"/>
              <a:t>Impact of HIV/AIDS</a:t>
            </a:r>
          </a:p>
          <a:p>
            <a:pPr lvl="1">
              <a:buNone/>
            </a:pP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r>
              <a:rPr lang="en-US" dirty="0" smtClean="0"/>
              <a:t>Findings</a:t>
            </a:r>
            <a:endParaRPr lang="en-US" dirty="0"/>
          </a:p>
        </p:txBody>
      </p:sp>
    </p:spTree>
    <p:extLst>
      <p:ext uri="{BB962C8B-B14F-4D97-AF65-F5344CB8AC3E}">
        <p14:creationId xmlns:p14="http://schemas.microsoft.com/office/powerpoint/2010/main" val="8934067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200000"/>
              </a:lnSpc>
            </a:pPr>
            <a:r>
              <a:rPr lang="en-US" b="1" u="sng" dirty="0" smtClean="0">
                <a:solidFill>
                  <a:srgbClr val="000000"/>
                </a:solidFill>
              </a:rPr>
              <a:t>Cultural and gender expectations </a:t>
            </a:r>
          </a:p>
          <a:p>
            <a:pPr lvl="1">
              <a:lnSpc>
                <a:spcPct val="200000"/>
              </a:lnSpc>
            </a:pPr>
            <a:r>
              <a:rPr lang="en-US" dirty="0" smtClean="0">
                <a:solidFill>
                  <a:srgbClr val="000000"/>
                </a:solidFill>
              </a:rPr>
              <a:t>In sub-Saharan Africa elderly women are traditional caregivers to other family members</a:t>
            </a:r>
            <a:endParaRPr lang="en-US" sz="600" dirty="0" smtClean="0">
              <a:solidFill>
                <a:srgbClr val="000000"/>
              </a:solidFill>
            </a:endParaRPr>
          </a:p>
          <a:p>
            <a:pPr lvl="1">
              <a:lnSpc>
                <a:spcPct val="200000"/>
              </a:lnSpc>
            </a:pPr>
            <a:r>
              <a:rPr lang="en-US" dirty="0" smtClean="0">
                <a:solidFill>
                  <a:srgbClr val="000000"/>
                </a:solidFill>
              </a:rPr>
              <a:t>Also African American, Latino, Thai and Chinese  grandparents have similar traditional expectations</a:t>
            </a: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r>
              <a:rPr lang="en-US" dirty="0" smtClean="0"/>
              <a:t>Themes</a:t>
            </a:r>
            <a:endParaRPr lang="en-US" dirty="0"/>
          </a:p>
        </p:txBody>
      </p:sp>
    </p:spTree>
    <p:extLst>
      <p:ext uri="{BB962C8B-B14F-4D97-AF65-F5344CB8AC3E}">
        <p14:creationId xmlns:p14="http://schemas.microsoft.com/office/powerpoint/2010/main" val="17513738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pPr>
              <a:lnSpc>
                <a:spcPct val="120000"/>
              </a:lnSpc>
              <a:buNone/>
            </a:pPr>
            <a:r>
              <a:rPr lang="en-US" sz="6000" b="1" u="sng" dirty="0" smtClean="0">
                <a:solidFill>
                  <a:srgbClr val="000000"/>
                </a:solidFill>
              </a:rPr>
              <a:t>Caregiver Burden</a:t>
            </a:r>
            <a:endParaRPr lang="en-US" sz="6000" u="sng" dirty="0" smtClean="0">
              <a:solidFill>
                <a:srgbClr val="000000"/>
              </a:solidFill>
            </a:endParaRPr>
          </a:p>
          <a:p>
            <a:pPr lvl="1">
              <a:lnSpc>
                <a:spcPct val="120000"/>
              </a:lnSpc>
            </a:pPr>
            <a:r>
              <a:rPr lang="en-US" sz="6000" dirty="0" smtClean="0">
                <a:solidFill>
                  <a:srgbClr val="000000"/>
                </a:solidFill>
              </a:rPr>
              <a:t>“an individual’s subjective perception of overload in one or more of four perspectives: physical, psychological, social, and financial.” (Chou, 2000). </a:t>
            </a:r>
          </a:p>
          <a:p>
            <a:pPr>
              <a:lnSpc>
                <a:spcPct val="120000"/>
              </a:lnSpc>
            </a:pPr>
            <a:r>
              <a:rPr lang="en-US" sz="6000" i="1" dirty="0" smtClean="0">
                <a:solidFill>
                  <a:srgbClr val="000000"/>
                </a:solidFill>
              </a:rPr>
              <a:t>Physical Burden</a:t>
            </a:r>
            <a:endParaRPr lang="en-US" sz="6000" dirty="0" smtClean="0">
              <a:solidFill>
                <a:srgbClr val="000000"/>
              </a:solidFill>
            </a:endParaRPr>
          </a:p>
          <a:p>
            <a:pPr lvl="1">
              <a:lnSpc>
                <a:spcPct val="120000"/>
              </a:lnSpc>
            </a:pPr>
            <a:r>
              <a:rPr lang="en-US" sz="6000" dirty="0" smtClean="0">
                <a:solidFill>
                  <a:srgbClr val="000000"/>
                </a:solidFill>
              </a:rPr>
              <a:t>Responsibilities: Caring for the ill; tasks inside and outside the home such as farming and cooking-&gt;feelings of chronic fatigue-&gt;physiologic complications  </a:t>
            </a:r>
          </a:p>
          <a:p>
            <a:pPr>
              <a:lnSpc>
                <a:spcPct val="120000"/>
              </a:lnSpc>
            </a:pPr>
            <a:endParaRPr lang="en-US" dirty="0"/>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r>
              <a:rPr lang="en-US" dirty="0"/>
              <a:t>Con’t…</a:t>
            </a:r>
          </a:p>
        </p:txBody>
      </p:sp>
    </p:spTree>
    <p:extLst>
      <p:ext uri="{BB962C8B-B14F-4D97-AF65-F5344CB8AC3E}">
        <p14:creationId xmlns:p14="http://schemas.microsoft.com/office/powerpoint/2010/main" val="40493551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eg"/>
          <p:cNvPicPr>
            <a:picLocks noChangeAspect="1"/>
          </p:cNvPicPr>
          <p:nvPr/>
        </p:nvPicPr>
        <p:blipFill>
          <a:blip r:embed="rId3"/>
          <a:stretch>
            <a:fillRect/>
          </a:stretch>
        </p:blipFill>
        <p:spPr>
          <a:xfrm>
            <a:off x="2015549" y="274638"/>
            <a:ext cx="6671251" cy="5827498"/>
          </a:xfrm>
          <a:prstGeom prst="rect">
            <a:avLst/>
          </a:prstGeom>
        </p:spPr>
      </p:pic>
    </p:spTree>
    <p:extLst>
      <p:ext uri="{BB962C8B-B14F-4D97-AF65-F5344CB8AC3E}">
        <p14:creationId xmlns:p14="http://schemas.microsoft.com/office/powerpoint/2010/main" val="25431989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0000" lnSpcReduction="20000"/>
          </a:bodyPr>
          <a:lstStyle/>
          <a:p>
            <a:r>
              <a:rPr lang="en-US" sz="6200" b="1" dirty="0"/>
              <a:t>Introduction</a:t>
            </a:r>
            <a:endParaRPr lang="en-US" sz="6200" dirty="0"/>
          </a:p>
          <a:p>
            <a:pPr lvl="1"/>
            <a:r>
              <a:rPr lang="en-US" sz="6200" dirty="0"/>
              <a:t>Topic/phenomenon</a:t>
            </a:r>
          </a:p>
          <a:p>
            <a:pPr lvl="1"/>
            <a:r>
              <a:rPr lang="en-US" sz="6200" dirty="0" smtClean="0"/>
              <a:t>Background </a:t>
            </a:r>
            <a:r>
              <a:rPr lang="en-US" sz="6200" dirty="0"/>
              <a:t>and </a:t>
            </a:r>
            <a:r>
              <a:rPr lang="en-US" sz="6200" dirty="0" smtClean="0"/>
              <a:t>Significance</a:t>
            </a:r>
          </a:p>
          <a:p>
            <a:pPr lvl="1"/>
            <a:r>
              <a:rPr lang="en-US" sz="6200" dirty="0" smtClean="0"/>
              <a:t>Literature Review</a:t>
            </a:r>
          </a:p>
          <a:p>
            <a:pPr lvl="1"/>
            <a:r>
              <a:rPr lang="en-US" sz="6200" dirty="0" smtClean="0"/>
              <a:t>Gaps?</a:t>
            </a:r>
            <a:r>
              <a:rPr lang="en-US" sz="6200" dirty="0"/>
              <a:t> </a:t>
            </a:r>
            <a:endParaRPr lang="en-US" sz="6200" dirty="0" smtClean="0"/>
          </a:p>
          <a:p>
            <a:pPr lvl="1"/>
            <a:r>
              <a:rPr lang="en-US" sz="6200" b="1" dirty="0" smtClean="0"/>
              <a:t>So What??</a:t>
            </a:r>
            <a:endParaRPr lang="en-US" sz="6200" dirty="0"/>
          </a:p>
          <a:p>
            <a:r>
              <a:rPr lang="en-US" sz="6200" b="1" dirty="0" smtClean="0"/>
              <a:t>Dissertation</a:t>
            </a:r>
          </a:p>
          <a:p>
            <a:pPr lvl="1"/>
            <a:r>
              <a:rPr lang="en-US" sz="6200" dirty="0" smtClean="0"/>
              <a:t>Purpose</a:t>
            </a:r>
          </a:p>
          <a:p>
            <a:pPr lvl="1"/>
            <a:r>
              <a:rPr lang="en-US" sz="6200" dirty="0" smtClean="0"/>
              <a:t>Aims</a:t>
            </a:r>
          </a:p>
          <a:p>
            <a:pPr lvl="1"/>
            <a:r>
              <a:rPr lang="en-US" sz="6200" dirty="0" smtClean="0"/>
              <a:t>Methods/Theories</a:t>
            </a:r>
          </a:p>
          <a:p>
            <a:r>
              <a:rPr lang="en-US" sz="6200" b="1" dirty="0" smtClean="0"/>
              <a:t>Pilot</a:t>
            </a:r>
          </a:p>
          <a:p>
            <a:r>
              <a:rPr lang="en-US" sz="6200" b="1" dirty="0" smtClean="0"/>
              <a:t>Conclusion</a:t>
            </a:r>
          </a:p>
          <a:p>
            <a:pPr lvl="1"/>
            <a:endParaRPr lang="en-US" dirty="0"/>
          </a:p>
          <a:p>
            <a:pPr lvl="1"/>
            <a:endParaRPr lang="en-US" dirty="0" smtClean="0"/>
          </a:p>
          <a:p>
            <a:pPr lvl="1"/>
            <a:endParaRPr lang="en-US" dirty="0" smtClean="0"/>
          </a:p>
          <a:p>
            <a:pPr lvl="1"/>
            <a:endParaRPr lang="en-US" dirty="0" smtClean="0"/>
          </a:p>
          <a:p>
            <a:endParaRPr lang="en-US" dirty="0" smtClean="0"/>
          </a:p>
          <a:p>
            <a:pPr lvl="1"/>
            <a:endParaRPr lang="en-US" dirty="0"/>
          </a:p>
        </p:txBody>
      </p:sp>
      <p:sp>
        <p:nvSpPr>
          <p:cNvPr id="5" name="Footer Placeholder 4"/>
          <p:cNvSpPr>
            <a:spLocks noGrp="1"/>
          </p:cNvSpPr>
          <p:nvPr>
            <p:ph type="ftr" sz="quarter" idx="11"/>
          </p:nvPr>
        </p:nvSpPr>
        <p:spPr/>
        <p:txBody>
          <a:bodyPr/>
          <a:lstStyle/>
          <a:p>
            <a:r>
              <a:rPr lang="en-US" dirty="0" smtClean="0"/>
              <a:t>By Schola Matovu, RN,</a:t>
            </a:r>
          </a:p>
          <a:p>
            <a:r>
              <a:rPr lang="en-US" dirty="0" smtClean="0"/>
              <a:t> Doctoral Student</a:t>
            </a:r>
            <a:endParaRPr lang="en-US" dirty="0"/>
          </a:p>
        </p:txBody>
      </p:sp>
      <p:sp>
        <p:nvSpPr>
          <p:cNvPr id="2" name="Title 1"/>
          <p:cNvSpPr>
            <a:spLocks noGrp="1"/>
          </p:cNvSpPr>
          <p:nvPr>
            <p:ph type="title"/>
          </p:nvPr>
        </p:nvSpPr>
        <p:spPr/>
        <p:txBody>
          <a:bodyPr/>
          <a:lstStyle/>
          <a:p>
            <a:r>
              <a:rPr lang="en-US" dirty="0" smtClean="0"/>
              <a:t>Overview:</a:t>
            </a:r>
            <a:endParaRPr lang="en-US" dirty="0"/>
          </a:p>
        </p:txBody>
      </p:sp>
      <p:sp>
        <p:nvSpPr>
          <p:cNvPr id="4" name="TextBox 3"/>
          <p:cNvSpPr txBox="1"/>
          <p:nvPr/>
        </p:nvSpPr>
        <p:spPr>
          <a:xfrm>
            <a:off x="6959600" y="606213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222628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en-US" i="1" dirty="0" smtClean="0">
                <a:solidFill>
                  <a:srgbClr val="000000"/>
                </a:solidFill>
              </a:rPr>
              <a:t>Financial Burden</a:t>
            </a:r>
          </a:p>
          <a:p>
            <a:pPr lvl="1">
              <a:lnSpc>
                <a:spcPct val="150000"/>
              </a:lnSpc>
            </a:pPr>
            <a:r>
              <a:rPr lang="en-US" dirty="0" smtClean="0">
                <a:solidFill>
                  <a:srgbClr val="000000"/>
                </a:solidFill>
              </a:rPr>
              <a:t>60% of caregiving grandparents were found to be more likely to report incomes below poverty level in the United States.</a:t>
            </a:r>
          </a:p>
          <a:p>
            <a:pPr lvl="1">
              <a:lnSpc>
                <a:spcPct val="150000"/>
              </a:lnSpc>
            </a:pPr>
            <a:r>
              <a:rPr lang="en-US" dirty="0" smtClean="0">
                <a:solidFill>
                  <a:srgbClr val="000000"/>
                </a:solidFill>
              </a:rPr>
              <a:t> Uganda: lack of education, and financial resources for basic needs for food, medication, clothing, beds, shelter, and school fees to maintain a house hold </a:t>
            </a:r>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pPr algn="l"/>
            <a:r>
              <a:rPr lang="en-US" dirty="0" smtClean="0"/>
              <a:t>Con’t…</a:t>
            </a:r>
            <a:endParaRPr lang="en-US" dirty="0"/>
          </a:p>
        </p:txBody>
      </p:sp>
    </p:spTree>
    <p:extLst>
      <p:ext uri="{BB962C8B-B14F-4D97-AF65-F5344CB8AC3E}">
        <p14:creationId xmlns:p14="http://schemas.microsoft.com/office/powerpoint/2010/main" val="41679706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nSpc>
                <a:spcPct val="150000"/>
              </a:lnSpc>
            </a:pPr>
            <a:r>
              <a:rPr lang="en-US" i="1" dirty="0" smtClean="0">
                <a:solidFill>
                  <a:srgbClr val="000000"/>
                </a:solidFill>
              </a:rPr>
              <a:t>Psychological Burden</a:t>
            </a:r>
          </a:p>
          <a:p>
            <a:pPr lvl="1">
              <a:lnSpc>
                <a:spcPct val="150000"/>
              </a:lnSpc>
            </a:pPr>
            <a:r>
              <a:rPr lang="en-US" dirty="0">
                <a:solidFill>
                  <a:srgbClr val="000000"/>
                </a:solidFill>
              </a:rPr>
              <a:t>E</a:t>
            </a:r>
            <a:r>
              <a:rPr lang="en-US" dirty="0" smtClean="0">
                <a:solidFill>
                  <a:srgbClr val="000000"/>
                </a:solidFill>
              </a:rPr>
              <a:t>motional stress, burnout, fatigue; anger, resentment, mental weariness and isolation </a:t>
            </a:r>
          </a:p>
          <a:p>
            <a:pPr>
              <a:lnSpc>
                <a:spcPct val="150000"/>
              </a:lnSpc>
            </a:pPr>
            <a:r>
              <a:rPr lang="en-US" i="1" dirty="0" smtClean="0">
                <a:solidFill>
                  <a:srgbClr val="000000"/>
                </a:solidFill>
              </a:rPr>
              <a:t>Social Burden</a:t>
            </a:r>
            <a:endParaRPr lang="en-US" dirty="0" smtClean="0">
              <a:solidFill>
                <a:srgbClr val="000000"/>
              </a:solidFill>
            </a:endParaRPr>
          </a:p>
          <a:p>
            <a:pPr lvl="1">
              <a:lnSpc>
                <a:spcPct val="150000"/>
              </a:lnSpc>
            </a:pPr>
            <a:r>
              <a:rPr lang="en-US" dirty="0">
                <a:solidFill>
                  <a:srgbClr val="000000"/>
                </a:solidFill>
              </a:rPr>
              <a:t>I</a:t>
            </a:r>
            <a:r>
              <a:rPr lang="en-US" dirty="0" smtClean="0">
                <a:solidFill>
                  <a:srgbClr val="000000"/>
                </a:solidFill>
              </a:rPr>
              <a:t>ncreased stigma, isolation and shame among caregivers </a:t>
            </a:r>
          </a:p>
          <a:p>
            <a:pPr lvl="1">
              <a:lnSpc>
                <a:spcPct val="150000"/>
              </a:lnSpc>
            </a:pPr>
            <a:r>
              <a:rPr lang="en-US" dirty="0" smtClean="0">
                <a:solidFill>
                  <a:srgbClr val="000000"/>
                </a:solidFill>
              </a:rPr>
              <a:t>Other social issues: lack of supportive resources e.g. access to care (counseling, treatment), inadequate social infrastructure</a:t>
            </a:r>
          </a:p>
          <a:p>
            <a:pPr lvl="1">
              <a:buNone/>
            </a:pPr>
            <a:r>
              <a:rPr lang="en-US" dirty="0" smtClean="0">
                <a:solidFill>
                  <a:srgbClr val="000000"/>
                </a:solidFill>
              </a:rPr>
              <a:t> </a:t>
            </a:r>
          </a:p>
          <a:p>
            <a:pPr lvl="1"/>
            <a:endParaRPr lang="en-US" dirty="0" smtClean="0">
              <a:solidFill>
                <a:srgbClr val="000000"/>
              </a:solidFill>
            </a:endParaRPr>
          </a:p>
          <a:p>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normAutofit fontScale="90000"/>
          </a:bodyPr>
          <a:lstStyle/>
          <a:p>
            <a:pPr algn="l"/>
            <a:r>
              <a:rPr lang="en-US" i="1" dirty="0" smtClean="0"/>
              <a:t>Con’t…</a:t>
            </a:r>
            <a:r>
              <a:rPr lang="en-US" dirty="0" smtClean="0"/>
              <a:t/>
            </a:r>
            <a:br>
              <a:rPr lang="en-US" dirty="0" smtClean="0"/>
            </a:br>
            <a:endParaRPr lang="en-US" dirty="0"/>
          </a:p>
        </p:txBody>
      </p:sp>
    </p:spTree>
    <p:extLst>
      <p:ext uri="{BB962C8B-B14F-4D97-AF65-F5344CB8AC3E}">
        <p14:creationId xmlns:p14="http://schemas.microsoft.com/office/powerpoint/2010/main" val="17766237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i="1" dirty="0" smtClean="0">
                <a:solidFill>
                  <a:srgbClr val="000000"/>
                </a:solidFill>
              </a:rPr>
              <a:t>Spirituality</a:t>
            </a:r>
            <a:r>
              <a:rPr lang="en-US" sz="3200" dirty="0" smtClean="0">
                <a:solidFill>
                  <a:srgbClr val="000000"/>
                </a:solidFill>
              </a:rPr>
              <a:t> </a:t>
            </a:r>
          </a:p>
          <a:p>
            <a:pPr lvl="1"/>
            <a:r>
              <a:rPr lang="en-US" sz="3200" dirty="0" smtClean="0">
                <a:solidFill>
                  <a:srgbClr val="000000"/>
                </a:solidFill>
              </a:rPr>
              <a:t>importance of God as the source of strength and hope throughout the process of caring for their ill adult children</a:t>
            </a:r>
          </a:p>
          <a:p>
            <a:pPr lvl="1"/>
            <a:r>
              <a:rPr lang="en-US" sz="3200" dirty="0" smtClean="0">
                <a:solidFill>
                  <a:srgbClr val="000000"/>
                </a:solidFill>
              </a:rPr>
              <a:t>formal religion or non-religious intangible elements as is the case in most rural parts of Uganda </a:t>
            </a:r>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r>
              <a:rPr lang="en-US" dirty="0" smtClean="0"/>
              <a:t>Coping Mechanisms</a:t>
            </a:r>
            <a:endParaRPr lang="en-US" dirty="0"/>
          </a:p>
        </p:txBody>
      </p:sp>
    </p:spTree>
    <p:extLst>
      <p:ext uri="{BB962C8B-B14F-4D97-AF65-F5344CB8AC3E}">
        <p14:creationId xmlns:p14="http://schemas.microsoft.com/office/powerpoint/2010/main" val="119133539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48640" lvl="1" indent="-411480">
              <a:buClr>
                <a:schemeClr val="tx1">
                  <a:shade val="95000"/>
                </a:schemeClr>
              </a:buClr>
              <a:buSzPct val="65000"/>
              <a:buFont typeface="Wingdings 2"/>
              <a:buChar char=""/>
            </a:pPr>
            <a:r>
              <a:rPr lang="en-US" dirty="0" smtClean="0"/>
              <a:t>Reciprocity; </a:t>
            </a:r>
            <a:r>
              <a:rPr lang="en-US" dirty="0" smtClean="0">
                <a:solidFill>
                  <a:srgbClr val="000000"/>
                </a:solidFill>
              </a:rPr>
              <a:t>small income-generating projects; charity…</a:t>
            </a:r>
          </a:p>
          <a:p>
            <a:endParaRPr lang="en-US" dirty="0"/>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pPr algn="l"/>
            <a:r>
              <a:rPr lang="en-US" dirty="0" smtClean="0"/>
              <a:t>Other..</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2402047" y="2432050"/>
            <a:ext cx="4666045" cy="3352554"/>
          </a:xfrm>
          <a:prstGeom prst="rect">
            <a:avLst/>
          </a:prstGeom>
        </p:spPr>
      </p:pic>
    </p:spTree>
    <p:extLst>
      <p:ext uri="{BB962C8B-B14F-4D97-AF65-F5344CB8AC3E}">
        <p14:creationId xmlns:p14="http://schemas.microsoft.com/office/powerpoint/2010/main" val="34341959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nfo.gtilite.com/wp-content/uploads/2012/05/reasons-to-upgrade-your-iso-standa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733800" y="457200"/>
            <a:ext cx="4953000" cy="3877984"/>
          </a:xfrm>
          <a:prstGeom prst="rect">
            <a:avLst/>
          </a:prstGeom>
        </p:spPr>
        <p:txBody>
          <a:bodyPr wrap="square">
            <a:spAutoFit/>
          </a:bodyPr>
          <a:lstStyle/>
          <a:p>
            <a:pPr algn="ctr"/>
            <a:r>
              <a:rPr lang="en-US" sz="3200" b="1" u="sng" dirty="0" smtClean="0"/>
              <a:t>Gaps</a:t>
            </a:r>
            <a:r>
              <a:rPr lang="en-US" sz="3200" b="1" u="sng" dirty="0"/>
              <a:t>?</a:t>
            </a:r>
          </a:p>
          <a:p>
            <a:pPr marL="457200" indent="-457200">
              <a:lnSpc>
                <a:spcPct val="150000"/>
              </a:lnSpc>
              <a:buFont typeface="Arial" pitchFamily="34" charset="0"/>
              <a:buChar char="•"/>
            </a:pPr>
            <a:r>
              <a:rPr lang="en-US" sz="2400" dirty="0" smtClean="0"/>
              <a:t>Lack of longitudinal/mixed </a:t>
            </a:r>
            <a:r>
              <a:rPr lang="en-US" sz="2400" dirty="0"/>
              <a:t>methods </a:t>
            </a:r>
            <a:r>
              <a:rPr lang="en-US" sz="2400" dirty="0" smtClean="0"/>
              <a:t>studies</a:t>
            </a:r>
          </a:p>
          <a:p>
            <a:pPr marL="457200" indent="-457200">
              <a:lnSpc>
                <a:spcPct val="150000"/>
              </a:lnSpc>
              <a:buFont typeface="Arial" pitchFamily="34" charset="0"/>
              <a:buChar char="•"/>
            </a:pPr>
            <a:r>
              <a:rPr lang="en-US" sz="2400" dirty="0" smtClean="0"/>
              <a:t>Grandfathers limited</a:t>
            </a:r>
          </a:p>
          <a:p>
            <a:pPr marL="457200" indent="-457200">
              <a:lnSpc>
                <a:spcPct val="150000"/>
              </a:lnSpc>
              <a:buFont typeface="Arial" pitchFamily="34" charset="0"/>
              <a:buChar char="•"/>
            </a:pPr>
            <a:r>
              <a:rPr lang="en-US" sz="2400" dirty="0"/>
              <a:t>H</a:t>
            </a:r>
            <a:r>
              <a:rPr lang="en-US" sz="2400" dirty="0" smtClean="0"/>
              <a:t>ealth </a:t>
            </a:r>
            <a:r>
              <a:rPr lang="en-US" sz="2400" dirty="0"/>
              <a:t>outcomes: </a:t>
            </a:r>
            <a:r>
              <a:rPr lang="en-US" sz="2400" dirty="0" smtClean="0"/>
              <a:t>psychosocial/mental</a:t>
            </a:r>
          </a:p>
          <a:p>
            <a:pPr marL="457200" indent="-457200">
              <a:lnSpc>
                <a:spcPct val="150000"/>
              </a:lnSpc>
              <a:buFont typeface="Arial" pitchFamily="34" charset="0"/>
              <a:buChar char="•"/>
            </a:pPr>
            <a:r>
              <a:rPr lang="en-US" sz="2400" dirty="0"/>
              <a:t>R</a:t>
            </a:r>
            <a:r>
              <a:rPr lang="en-US" sz="2400" dirty="0" smtClean="0"/>
              <a:t>igorous qualitative</a:t>
            </a:r>
            <a:endParaRPr lang="en-US" sz="2400" dirty="0">
              <a:solidFill>
                <a:srgbClr val="000000"/>
              </a:solidFill>
            </a:endParaRPr>
          </a:p>
        </p:txBody>
      </p:sp>
    </p:spTree>
    <p:extLst>
      <p:ext uri="{BB962C8B-B14F-4D97-AF65-F5344CB8AC3E}">
        <p14:creationId xmlns:p14="http://schemas.microsoft.com/office/powerpoint/2010/main" val="13066907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nSpc>
                <a:spcPct val="150000"/>
              </a:lnSpc>
              <a:buNone/>
            </a:pPr>
            <a:r>
              <a:rPr lang="en-US" dirty="0" smtClean="0"/>
              <a:t>The </a:t>
            </a:r>
            <a:r>
              <a:rPr lang="en-US" dirty="0"/>
              <a:t>purpose of this grounded theory study is to seek understanding of the experiences and mental health </a:t>
            </a:r>
            <a:r>
              <a:rPr lang="en-US" dirty="0" smtClean="0"/>
              <a:t>of </a:t>
            </a:r>
            <a:r>
              <a:rPr lang="en-US" dirty="0"/>
              <a:t>55-years and older Ugandan grandparents who provide primary care for their HIV/AIDS infected or other chronically ill grandchildren</a:t>
            </a:r>
            <a:r>
              <a:rPr lang="en-US" dirty="0" smtClean="0"/>
              <a:t>.</a:t>
            </a:r>
          </a:p>
        </p:txBody>
      </p:sp>
      <p:sp>
        <p:nvSpPr>
          <p:cNvPr id="3" name="Title 2"/>
          <p:cNvSpPr>
            <a:spLocks noGrp="1"/>
          </p:cNvSpPr>
          <p:nvPr>
            <p:ph type="title"/>
          </p:nvPr>
        </p:nvSpPr>
        <p:spPr/>
        <p:txBody>
          <a:bodyPr/>
          <a:lstStyle/>
          <a:p>
            <a:r>
              <a:rPr lang="en-US" u="sng" dirty="0" smtClean="0"/>
              <a:t>Purpose of the Study</a:t>
            </a:r>
            <a:endParaRPr lang="en-US" u="sng" dirty="0"/>
          </a:p>
        </p:txBody>
      </p:sp>
    </p:spTree>
    <p:extLst>
      <p:ext uri="{BB962C8B-B14F-4D97-AF65-F5344CB8AC3E}">
        <p14:creationId xmlns:p14="http://schemas.microsoft.com/office/powerpoint/2010/main" val="17938300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624078" indent="-514350">
              <a:lnSpc>
                <a:spcPct val="160000"/>
              </a:lnSpc>
              <a:buFont typeface="+mj-lt"/>
              <a:buAutoNum type="arabicPeriod"/>
            </a:pPr>
            <a:r>
              <a:rPr lang="en-US" dirty="0"/>
              <a:t>T</a:t>
            </a:r>
            <a:r>
              <a:rPr lang="en-US" dirty="0" smtClean="0"/>
              <a:t>o </a:t>
            </a:r>
            <a:r>
              <a:rPr lang="en-US" dirty="0"/>
              <a:t>explore the range of factors that influence the experience of these older </a:t>
            </a:r>
            <a:r>
              <a:rPr lang="en-US" dirty="0" smtClean="0"/>
              <a:t>caregivers.</a:t>
            </a:r>
          </a:p>
          <a:p>
            <a:pPr marL="624078" indent="-514350">
              <a:lnSpc>
                <a:spcPct val="160000"/>
              </a:lnSpc>
              <a:buFont typeface="+mj-lt"/>
              <a:buAutoNum type="arabicPeriod"/>
            </a:pPr>
            <a:r>
              <a:rPr lang="en-US" dirty="0"/>
              <a:t>T</a:t>
            </a:r>
            <a:r>
              <a:rPr lang="en-US" dirty="0" smtClean="0"/>
              <a:t>o </a:t>
            </a:r>
            <a:r>
              <a:rPr lang="en-US" dirty="0"/>
              <a:t>analyze caregivers’ perceptions of the outcomes of their decision to care for their grandchildren, including impact on their health, quality of life, and relationship satisfaction with significant </a:t>
            </a:r>
            <a:r>
              <a:rPr lang="en-US" dirty="0" smtClean="0"/>
              <a:t>others.</a:t>
            </a:r>
          </a:p>
          <a:p>
            <a:pPr marL="624078" indent="-514350">
              <a:lnSpc>
                <a:spcPct val="160000"/>
              </a:lnSpc>
              <a:buFont typeface="+mj-lt"/>
              <a:buAutoNum type="arabicPeriod"/>
            </a:pPr>
            <a:r>
              <a:rPr lang="en-US" dirty="0"/>
              <a:t>E</a:t>
            </a:r>
            <a:r>
              <a:rPr lang="en-US" dirty="0" smtClean="0"/>
              <a:t>xplore </a:t>
            </a:r>
            <a:r>
              <a:rPr lang="en-US" dirty="0"/>
              <a:t>the prevalence of mental health symptoms, especially depression symptoms in this </a:t>
            </a:r>
            <a:r>
              <a:rPr lang="en-US" dirty="0" smtClean="0"/>
              <a:t>population. </a:t>
            </a:r>
          </a:p>
          <a:p>
            <a:pPr marL="624078" indent="-514350">
              <a:buFont typeface="+mj-lt"/>
              <a:buAutoNum type="arabicPeriod"/>
            </a:pPr>
            <a:endParaRPr lang="en-US" dirty="0"/>
          </a:p>
        </p:txBody>
      </p:sp>
      <p:sp>
        <p:nvSpPr>
          <p:cNvPr id="3" name="Title 2"/>
          <p:cNvSpPr>
            <a:spLocks noGrp="1"/>
          </p:cNvSpPr>
          <p:nvPr>
            <p:ph type="title"/>
          </p:nvPr>
        </p:nvSpPr>
        <p:spPr/>
        <p:txBody>
          <a:bodyPr>
            <a:normAutofit/>
          </a:bodyPr>
          <a:lstStyle/>
          <a:p>
            <a:r>
              <a:rPr lang="en-US" u="sng" dirty="0">
                <a:effectLst/>
              </a:rPr>
              <a:t>S</a:t>
            </a:r>
            <a:r>
              <a:rPr lang="en-US" u="sng" dirty="0" smtClean="0">
                <a:effectLst/>
              </a:rPr>
              <a:t>pecific </a:t>
            </a:r>
            <a:r>
              <a:rPr lang="en-US" u="sng" dirty="0">
                <a:effectLst/>
              </a:rPr>
              <a:t>A</a:t>
            </a:r>
            <a:r>
              <a:rPr lang="en-US" u="sng" dirty="0" smtClean="0">
                <a:effectLst/>
              </a:rPr>
              <a:t>ims </a:t>
            </a:r>
            <a:endParaRPr lang="en-US" u="sng" dirty="0"/>
          </a:p>
        </p:txBody>
      </p:sp>
    </p:spTree>
    <p:extLst>
      <p:ext uri="{BB962C8B-B14F-4D97-AF65-F5344CB8AC3E}">
        <p14:creationId xmlns:p14="http://schemas.microsoft.com/office/powerpoint/2010/main" val="32114382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nSpc>
                <a:spcPct val="150000"/>
              </a:lnSpc>
            </a:pPr>
            <a:r>
              <a:rPr lang="en-US" b="1" u="sng" dirty="0" smtClean="0"/>
              <a:t>Method</a:t>
            </a:r>
          </a:p>
          <a:p>
            <a:pPr lvl="1">
              <a:lnSpc>
                <a:spcPct val="150000"/>
              </a:lnSpc>
            </a:pPr>
            <a:r>
              <a:rPr lang="en-US" dirty="0" smtClean="0"/>
              <a:t>Grounded </a:t>
            </a:r>
            <a:r>
              <a:rPr lang="en-US" dirty="0"/>
              <a:t>T</a:t>
            </a:r>
            <a:r>
              <a:rPr lang="en-US" dirty="0" smtClean="0"/>
              <a:t>heory (</a:t>
            </a:r>
            <a:r>
              <a:rPr lang="en-US" dirty="0"/>
              <a:t>Strauss &amp; </a:t>
            </a:r>
            <a:r>
              <a:rPr lang="en-US" dirty="0" smtClean="0"/>
              <a:t>Corbin).</a:t>
            </a:r>
          </a:p>
          <a:p>
            <a:pPr lvl="1">
              <a:lnSpc>
                <a:spcPct val="150000"/>
              </a:lnSpc>
            </a:pPr>
            <a:r>
              <a:rPr lang="en-US" dirty="0" smtClean="0"/>
              <a:t>Underpinned by Symbolic Interactionism.</a:t>
            </a:r>
          </a:p>
          <a:p>
            <a:pPr lvl="1">
              <a:lnSpc>
                <a:spcPct val="150000"/>
              </a:lnSpc>
            </a:pPr>
            <a:r>
              <a:rPr lang="en-US" dirty="0" smtClean="0"/>
              <a:t>Theory-generating</a:t>
            </a:r>
          </a:p>
          <a:p>
            <a:pPr>
              <a:lnSpc>
                <a:spcPct val="150000"/>
              </a:lnSpc>
            </a:pPr>
            <a:r>
              <a:rPr lang="en-US" b="1" u="sng" dirty="0" smtClean="0"/>
              <a:t>Design</a:t>
            </a:r>
            <a:endParaRPr lang="en-US" dirty="0"/>
          </a:p>
          <a:p>
            <a:pPr lvl="1">
              <a:lnSpc>
                <a:spcPct val="150000"/>
              </a:lnSpc>
            </a:pPr>
            <a:r>
              <a:rPr lang="en-US" dirty="0" smtClean="0"/>
              <a:t>Semi-structured </a:t>
            </a:r>
            <a:r>
              <a:rPr lang="en-US" dirty="0"/>
              <a:t>qualitative interviews</a:t>
            </a:r>
          </a:p>
          <a:p>
            <a:pPr lvl="1">
              <a:lnSpc>
                <a:spcPct val="150000"/>
              </a:lnSpc>
            </a:pPr>
            <a:r>
              <a:rPr lang="en-US" dirty="0" smtClean="0"/>
              <a:t>Participant </a:t>
            </a:r>
            <a:r>
              <a:rPr lang="en-US" dirty="0"/>
              <a:t>observation</a:t>
            </a:r>
          </a:p>
          <a:p>
            <a:pPr lvl="1">
              <a:lnSpc>
                <a:spcPct val="150000"/>
              </a:lnSpc>
            </a:pPr>
            <a:r>
              <a:rPr lang="en-US" dirty="0" smtClean="0"/>
              <a:t>Theoretical </a:t>
            </a:r>
            <a:r>
              <a:rPr lang="en-US" dirty="0"/>
              <a:t>and snowball sampling </a:t>
            </a:r>
            <a:r>
              <a:rPr lang="en-US" dirty="0" smtClean="0"/>
              <a:t>techniques</a:t>
            </a:r>
          </a:p>
          <a:p>
            <a:pPr lvl="1">
              <a:lnSpc>
                <a:spcPct val="150000"/>
              </a:lnSpc>
            </a:pPr>
            <a:r>
              <a:rPr lang="en-US" dirty="0" smtClean="0"/>
              <a:t>Age: </a:t>
            </a:r>
            <a:r>
              <a:rPr lang="en-US" dirty="0"/>
              <a:t>55 years and older, </a:t>
            </a:r>
            <a:r>
              <a:rPr lang="en-US" dirty="0" smtClean="0"/>
              <a:t>Luganda-speaking</a:t>
            </a:r>
            <a:r>
              <a:rPr lang="en-US" dirty="0"/>
              <a:t>, </a:t>
            </a:r>
            <a:r>
              <a:rPr lang="en-US" dirty="0" smtClean="0"/>
              <a:t>Ugandan grandparents.</a:t>
            </a:r>
          </a:p>
          <a:p>
            <a:pPr lvl="1">
              <a:lnSpc>
                <a:spcPct val="150000"/>
              </a:lnSpc>
            </a:pPr>
            <a:r>
              <a:rPr lang="en-US" dirty="0"/>
              <a:t>20 </a:t>
            </a:r>
            <a:r>
              <a:rPr lang="en-US" dirty="0" smtClean="0"/>
              <a:t>total sample or until theoretical </a:t>
            </a:r>
            <a:r>
              <a:rPr lang="en-US" dirty="0"/>
              <a:t>saturation </a:t>
            </a:r>
            <a:endParaRPr lang="en-US" dirty="0" smtClean="0">
              <a:solidFill>
                <a:srgbClr val="000000"/>
              </a:solidFill>
            </a:endParaRPr>
          </a:p>
          <a:p>
            <a:pPr lvl="1">
              <a:buNone/>
            </a:pPr>
            <a:endParaRPr lang="en-US" dirty="0" smtClean="0"/>
          </a:p>
          <a:p>
            <a:pPr lvl="1"/>
            <a:endParaRPr lang="en-US" dirty="0" smtClean="0"/>
          </a:p>
          <a:p>
            <a:endParaRPr lang="en-US" dirty="0"/>
          </a:p>
        </p:txBody>
      </p:sp>
      <p:sp>
        <p:nvSpPr>
          <p:cNvPr id="2" name="Title 1"/>
          <p:cNvSpPr>
            <a:spLocks noGrp="1"/>
          </p:cNvSpPr>
          <p:nvPr>
            <p:ph type="title"/>
          </p:nvPr>
        </p:nvSpPr>
        <p:spPr/>
        <p:txBody>
          <a:bodyPr>
            <a:normAutofit/>
          </a:bodyPr>
          <a:lstStyle/>
          <a:p>
            <a:r>
              <a:rPr lang="en-US" dirty="0" smtClean="0">
                <a:effectLst/>
              </a:rPr>
              <a:t>Methods</a:t>
            </a:r>
            <a:endParaRPr lang="en-US" dirty="0"/>
          </a:p>
        </p:txBody>
      </p:sp>
    </p:spTree>
    <p:extLst>
      <p:ext uri="{BB962C8B-B14F-4D97-AF65-F5344CB8AC3E}">
        <p14:creationId xmlns:p14="http://schemas.microsoft.com/office/powerpoint/2010/main" val="104798163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b="1" dirty="0"/>
              <a:t>Family Adjustment </a:t>
            </a:r>
            <a:r>
              <a:rPr lang="en-US" b="1" dirty="0" smtClean="0"/>
              <a:t>and Adaptation </a:t>
            </a:r>
            <a:r>
              <a:rPr lang="en-US" b="1" dirty="0"/>
              <a:t>Response theory </a:t>
            </a:r>
            <a:r>
              <a:rPr lang="en-US" b="1" dirty="0" smtClean="0"/>
              <a:t>(FAAR</a:t>
            </a:r>
            <a:r>
              <a:rPr lang="en-US" b="1" i="1" dirty="0" smtClean="0"/>
              <a:t>)</a:t>
            </a:r>
          </a:p>
          <a:p>
            <a:pPr>
              <a:lnSpc>
                <a:spcPct val="200000"/>
              </a:lnSpc>
            </a:pPr>
            <a:r>
              <a:rPr lang="en-US" b="1" dirty="0"/>
              <a:t>Beck’s Cognitive Theory (BCT)</a:t>
            </a:r>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effectLst/>
              </a:rPr>
              <a:t/>
            </a:r>
            <a:br>
              <a:rPr lang="en-US" dirty="0" smtClean="0">
                <a:effectLst/>
              </a:rPr>
            </a:br>
            <a:r>
              <a:rPr lang="en-US" dirty="0">
                <a:effectLst/>
              </a:rPr>
              <a:t/>
            </a:r>
            <a:br>
              <a:rPr lang="en-US" dirty="0">
                <a:effectLst/>
              </a:rPr>
            </a:br>
            <a:r>
              <a:rPr lang="en-US" dirty="0" smtClean="0">
                <a:effectLst/>
              </a:rPr>
              <a:t>Theories</a:t>
            </a:r>
            <a:r>
              <a:rPr lang="en-US" dirty="0">
                <a:effectLst/>
              </a:rPr>
              <a:t/>
            </a:r>
            <a:br>
              <a:rPr lang="en-US" dirty="0">
                <a:effectLst/>
              </a:rPr>
            </a:br>
            <a:r>
              <a:rPr lang="en-US" dirty="0"/>
              <a:t/>
            </a:r>
            <a:br>
              <a:rPr lang="en-US" dirty="0"/>
            </a:br>
            <a:endParaRPr lang="en-US" dirty="0"/>
          </a:p>
        </p:txBody>
      </p:sp>
    </p:spTree>
    <p:extLst>
      <p:ext uri="{BB962C8B-B14F-4D97-AF65-F5344CB8AC3E}">
        <p14:creationId xmlns:p14="http://schemas.microsoft.com/office/powerpoint/2010/main" val="32845527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lnSpc>
                <a:spcPct val="200000"/>
              </a:lnSpc>
            </a:pPr>
            <a:r>
              <a:rPr lang="en-US" dirty="0"/>
              <a:t>Origin: Hill’s (1949, 1958) family stress theory -ABCX framework; separation and reunion in Vietnam War</a:t>
            </a:r>
          </a:p>
          <a:p>
            <a:pPr lvl="1">
              <a:lnSpc>
                <a:spcPct val="200000"/>
              </a:lnSpc>
            </a:pPr>
            <a:r>
              <a:rPr lang="en-US" dirty="0"/>
              <a:t>McCubbin and Patterson (1983): Double ABCX - included the post-crisis phase =&gt;</a:t>
            </a:r>
            <a:r>
              <a:rPr lang="en-US" dirty="0" smtClean="0"/>
              <a:t>FAAR</a:t>
            </a:r>
            <a:endParaRPr lang="en-US" dirty="0"/>
          </a:p>
        </p:txBody>
      </p:sp>
      <p:sp>
        <p:nvSpPr>
          <p:cNvPr id="3" name="Title 2"/>
          <p:cNvSpPr>
            <a:spLocks noGrp="1"/>
          </p:cNvSpPr>
          <p:nvPr>
            <p:ph type="title"/>
          </p:nvPr>
        </p:nvSpPr>
        <p:spPr/>
        <p:txBody>
          <a:bodyPr>
            <a:noAutofit/>
          </a:bodyPr>
          <a:lstStyle/>
          <a:p>
            <a:r>
              <a:rPr lang="en-US" sz="2800" dirty="0" smtClean="0"/>
              <a:t/>
            </a:r>
            <a:br>
              <a:rPr lang="en-US" sz="2800" dirty="0" smtClean="0"/>
            </a:br>
            <a:r>
              <a:rPr lang="en-US" sz="2800" dirty="0" smtClean="0"/>
              <a:t>Family </a:t>
            </a:r>
            <a:r>
              <a:rPr lang="en-US" sz="2800" dirty="0"/>
              <a:t>Adjustment and Adaptation Response theory (FAAR)</a:t>
            </a:r>
            <a:r>
              <a:rPr lang="en-US" sz="2800" i="1" dirty="0"/>
              <a:t/>
            </a:r>
            <a:br>
              <a:rPr lang="en-US" sz="2800" i="1" dirty="0"/>
            </a:br>
            <a:endParaRPr lang="en-US" sz="2800" dirty="0"/>
          </a:p>
        </p:txBody>
      </p:sp>
    </p:spTree>
    <p:extLst>
      <p:ext uri="{BB962C8B-B14F-4D97-AF65-F5344CB8AC3E}">
        <p14:creationId xmlns:p14="http://schemas.microsoft.com/office/powerpoint/2010/main" val="37293106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anck026.jpg"/>
          <p:cNvPicPr>
            <a:picLocks noChangeAspect="1"/>
          </p:cNvPicPr>
          <p:nvPr/>
        </p:nvPicPr>
        <p:blipFill>
          <a:blip r:embed="rId3" cstate="print"/>
          <a:stretch>
            <a:fillRect/>
          </a:stretch>
        </p:blipFill>
        <p:spPr>
          <a:xfrm>
            <a:off x="1066800" y="0"/>
            <a:ext cx="6816461" cy="6051794"/>
          </a:xfrm>
          <a:prstGeom prst="rect">
            <a:avLst/>
          </a:prstGeom>
        </p:spPr>
      </p:pic>
    </p:spTree>
    <p:extLst>
      <p:ext uri="{BB962C8B-B14F-4D97-AF65-F5344CB8AC3E}">
        <p14:creationId xmlns:p14="http://schemas.microsoft.com/office/powerpoint/2010/main" val="12754842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10000"/>
              </a:lnSpc>
            </a:pPr>
            <a:r>
              <a:rPr lang="en-US" dirty="0"/>
              <a:t>post-crisis </a:t>
            </a:r>
            <a:r>
              <a:rPr lang="en-US" dirty="0" smtClean="0"/>
              <a:t>process:</a:t>
            </a:r>
          </a:p>
          <a:p>
            <a:pPr marL="850392" lvl="1" indent="-457200">
              <a:lnSpc>
                <a:spcPct val="150000"/>
              </a:lnSpc>
              <a:buFont typeface="+mj-lt"/>
              <a:buAutoNum type="alphaLcParenR"/>
            </a:pPr>
            <a:r>
              <a:rPr lang="en-US" i="1" dirty="0"/>
              <a:t>Family Demands: Pile-up (aA Factor): </a:t>
            </a:r>
            <a:r>
              <a:rPr lang="en-US" i="1" dirty="0" smtClean="0"/>
              <a:t>Pre + Current demands</a:t>
            </a:r>
          </a:p>
          <a:p>
            <a:pPr marL="850392" lvl="1" indent="-457200">
              <a:lnSpc>
                <a:spcPct val="150000"/>
              </a:lnSpc>
              <a:buFont typeface="+mj-lt"/>
              <a:buAutoNum type="alphaLcParenR"/>
            </a:pPr>
            <a:r>
              <a:rPr lang="en-US" i="1" dirty="0"/>
              <a:t>Family Adaptive Resources (bB Factor):</a:t>
            </a:r>
            <a:r>
              <a:rPr lang="en-US" dirty="0"/>
              <a:t> re-arrange, regroup and redistribute </a:t>
            </a:r>
            <a:r>
              <a:rPr lang="en-US" dirty="0" smtClean="0"/>
              <a:t>existing resources</a:t>
            </a:r>
          </a:p>
          <a:p>
            <a:pPr marL="850392" lvl="1" indent="-457200">
              <a:lnSpc>
                <a:spcPct val="150000"/>
              </a:lnSpc>
              <a:buFont typeface="+mj-lt"/>
              <a:buAutoNum type="alphaLcParenR"/>
            </a:pPr>
            <a:r>
              <a:rPr lang="en-US" i="1" dirty="0"/>
              <a:t>Family Definition and Meaning (cC Factor): </a:t>
            </a:r>
            <a:r>
              <a:rPr lang="en-US" dirty="0"/>
              <a:t>pre-coping </a:t>
            </a:r>
            <a:r>
              <a:rPr lang="en-US" dirty="0" smtClean="0"/>
              <a:t>stage-reevaluates of new meaning</a:t>
            </a:r>
            <a:endParaRPr lang="en-US" i="1" dirty="0" smtClean="0"/>
          </a:p>
          <a:p>
            <a:pPr marL="850392" lvl="1" indent="-457200">
              <a:lnSpc>
                <a:spcPct val="150000"/>
              </a:lnSpc>
              <a:buFont typeface="+mj-lt"/>
              <a:buAutoNum type="alphaLcParenR"/>
            </a:pPr>
            <a:r>
              <a:rPr lang="en-US" i="1" dirty="0"/>
              <a:t>Family Adaptive Coping</a:t>
            </a:r>
            <a:r>
              <a:rPr lang="en-US" dirty="0"/>
              <a:t>: </a:t>
            </a:r>
            <a:r>
              <a:rPr lang="en-US" i="1" dirty="0"/>
              <a:t>Interaction of Resources, Perception, and Behavior</a:t>
            </a:r>
            <a:r>
              <a:rPr lang="en-US" b="1" i="1" dirty="0" smtClean="0"/>
              <a:t>: </a:t>
            </a:r>
            <a:r>
              <a:rPr lang="en-US" dirty="0"/>
              <a:t>acceptance and coping phase</a:t>
            </a:r>
            <a:endParaRPr lang="en-US" b="1" i="1" dirty="0" smtClean="0"/>
          </a:p>
          <a:p>
            <a:pPr marL="850392" lvl="1" indent="-457200">
              <a:lnSpc>
                <a:spcPct val="150000"/>
              </a:lnSpc>
              <a:buFont typeface="+mj-lt"/>
              <a:buAutoNum type="alphaLcParenR"/>
            </a:pPr>
            <a:r>
              <a:rPr lang="en-US" i="1" dirty="0"/>
              <a:t>Family Adaptation Balancing (xX Factor):</a:t>
            </a:r>
            <a:r>
              <a:rPr lang="en-US" dirty="0"/>
              <a:t> bonadaptation </a:t>
            </a:r>
            <a:r>
              <a:rPr lang="en-US" dirty="0" smtClean="0"/>
              <a:t>or </a:t>
            </a:r>
            <a:r>
              <a:rPr lang="en-US" b="1" dirty="0" smtClean="0">
                <a:solidFill>
                  <a:srgbClr val="C00000"/>
                </a:solidFill>
              </a:rPr>
              <a:t>maladaption</a:t>
            </a:r>
            <a:endParaRPr lang="en-US" b="1" dirty="0">
              <a:solidFill>
                <a:srgbClr val="C00000"/>
              </a:solidFill>
            </a:endParaRPr>
          </a:p>
        </p:txBody>
      </p:sp>
      <p:sp>
        <p:nvSpPr>
          <p:cNvPr id="3" name="Title 2"/>
          <p:cNvSpPr>
            <a:spLocks noGrp="1"/>
          </p:cNvSpPr>
          <p:nvPr>
            <p:ph type="title"/>
          </p:nvPr>
        </p:nvSpPr>
        <p:spPr/>
        <p:txBody>
          <a:bodyPr/>
          <a:lstStyle/>
          <a:p>
            <a:r>
              <a:rPr lang="en-US" dirty="0"/>
              <a:t>Con’t…</a:t>
            </a:r>
          </a:p>
        </p:txBody>
      </p:sp>
    </p:spTree>
    <p:extLst>
      <p:ext uri="{BB962C8B-B14F-4D97-AF65-F5344CB8AC3E}">
        <p14:creationId xmlns:p14="http://schemas.microsoft.com/office/powerpoint/2010/main" val="414284373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150000"/>
              </a:lnSpc>
            </a:pPr>
            <a:r>
              <a:rPr lang="en-US" dirty="0"/>
              <a:t>Originally developed by Beck (1967</a:t>
            </a:r>
            <a:r>
              <a:rPr lang="en-US" dirty="0" smtClean="0"/>
              <a:t>)</a:t>
            </a:r>
          </a:p>
          <a:p>
            <a:pPr>
              <a:lnSpc>
                <a:spcPct val="150000"/>
              </a:lnSpc>
            </a:pPr>
            <a:r>
              <a:rPr lang="en-US" u="sng" dirty="0"/>
              <a:t>Cognitive Triad in Depression </a:t>
            </a:r>
            <a:r>
              <a:rPr lang="en-US" dirty="0" smtClean="0"/>
              <a:t>:</a:t>
            </a:r>
          </a:p>
          <a:p>
            <a:pPr marL="850392" lvl="1" indent="-457200">
              <a:lnSpc>
                <a:spcPct val="150000"/>
              </a:lnSpc>
              <a:buFont typeface="+mj-lt"/>
              <a:buAutoNum type="arabicPeriod"/>
            </a:pPr>
            <a:r>
              <a:rPr lang="en-US" i="1" dirty="0"/>
              <a:t>Negative view of the </a:t>
            </a:r>
            <a:r>
              <a:rPr lang="en-US" i="1" dirty="0" smtClean="0"/>
              <a:t>world</a:t>
            </a:r>
          </a:p>
          <a:p>
            <a:pPr marL="850392" lvl="1" indent="-457200">
              <a:lnSpc>
                <a:spcPct val="150000"/>
              </a:lnSpc>
              <a:buFont typeface="+mj-lt"/>
              <a:buAutoNum type="arabicPeriod"/>
            </a:pPr>
            <a:r>
              <a:rPr lang="en-US" i="1" dirty="0"/>
              <a:t>Negative view of </a:t>
            </a:r>
            <a:r>
              <a:rPr lang="en-US" i="1" dirty="0" smtClean="0"/>
              <a:t>self</a:t>
            </a:r>
          </a:p>
          <a:p>
            <a:pPr marL="850392" lvl="1" indent="-457200">
              <a:lnSpc>
                <a:spcPct val="150000"/>
              </a:lnSpc>
              <a:buFont typeface="+mj-lt"/>
              <a:buAutoNum type="arabicPeriod"/>
            </a:pPr>
            <a:r>
              <a:rPr lang="en-US" i="1" dirty="0"/>
              <a:t>Negative view of </a:t>
            </a:r>
            <a:r>
              <a:rPr lang="en-US" i="1" dirty="0" smtClean="0"/>
              <a:t>future</a:t>
            </a:r>
          </a:p>
          <a:p>
            <a:pPr marL="594360" indent="-457200">
              <a:lnSpc>
                <a:spcPct val="150000"/>
              </a:lnSpc>
            </a:pPr>
            <a:r>
              <a:rPr lang="en-US" dirty="0" smtClean="0"/>
              <a:t>Cognitive </a:t>
            </a:r>
            <a:r>
              <a:rPr lang="en-US" dirty="0"/>
              <a:t>distortions, affective, physical and motivational symptoms of depression </a:t>
            </a:r>
            <a:endParaRPr lang="en-US" dirty="0" smtClean="0"/>
          </a:p>
          <a:p>
            <a:pPr marL="594360" indent="-457200">
              <a:lnSpc>
                <a:spcPct val="150000"/>
              </a:lnSpc>
            </a:pPr>
            <a:r>
              <a:rPr lang="en-US" u="sng" dirty="0" smtClean="0"/>
              <a:t>Other Mechanisms</a:t>
            </a:r>
            <a:r>
              <a:rPr lang="en-US" dirty="0" smtClean="0"/>
              <a:t>: Biological, Cognitive/Psychological and Environmental/Social</a:t>
            </a:r>
            <a:endParaRPr lang="en-US" dirty="0"/>
          </a:p>
          <a:p>
            <a:pPr marL="137160" indent="0">
              <a:buNone/>
            </a:pPr>
            <a:endParaRPr lang="en-US" dirty="0"/>
          </a:p>
        </p:txBody>
      </p:sp>
      <p:sp>
        <p:nvSpPr>
          <p:cNvPr id="3" name="Title 2"/>
          <p:cNvSpPr>
            <a:spLocks noGrp="1"/>
          </p:cNvSpPr>
          <p:nvPr>
            <p:ph type="title"/>
          </p:nvPr>
        </p:nvSpPr>
        <p:spPr/>
        <p:txBody>
          <a:bodyPr>
            <a:normAutofit fontScale="90000"/>
          </a:bodyPr>
          <a:lstStyle/>
          <a:p>
            <a:r>
              <a:rPr lang="en-US" dirty="0">
                <a:effectLst/>
              </a:rPr>
              <a:t>Beck’s Cognitive Theory (BCT)</a:t>
            </a:r>
            <a:br>
              <a:rPr lang="en-US" dirty="0">
                <a:effectLst/>
              </a:rPr>
            </a:br>
            <a:endParaRPr lang="en-US" dirty="0"/>
          </a:p>
        </p:txBody>
      </p:sp>
    </p:spTree>
    <p:extLst>
      <p:ext uri="{BB962C8B-B14F-4D97-AF65-F5344CB8AC3E}">
        <p14:creationId xmlns:p14="http://schemas.microsoft.com/office/powerpoint/2010/main" val="23238877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6200"/>
            <a:ext cx="4495800" cy="54101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00600" y="609600"/>
            <a:ext cx="4038600" cy="5078313"/>
          </a:xfrm>
          <a:prstGeom prst="rect">
            <a:avLst/>
          </a:prstGeom>
        </p:spPr>
        <p:txBody>
          <a:bodyPr wrap="square">
            <a:spAutoFit/>
          </a:bodyPr>
          <a:lstStyle/>
          <a:p>
            <a:pPr algn="ctr"/>
            <a:r>
              <a:rPr lang="en-US" b="1" u="sng" dirty="0" smtClean="0"/>
              <a:t>Pilot Study:</a:t>
            </a:r>
          </a:p>
          <a:p>
            <a:pPr algn="ctr"/>
            <a:endParaRPr lang="en-US" b="1" u="sng" dirty="0" smtClean="0"/>
          </a:p>
          <a:p>
            <a:pPr>
              <a:lnSpc>
                <a:spcPct val="150000"/>
              </a:lnSpc>
            </a:pPr>
            <a:r>
              <a:rPr lang="en-US" u="sng" dirty="0" smtClean="0"/>
              <a:t>Inclusion Criteria</a:t>
            </a:r>
            <a:r>
              <a:rPr lang="en-US" dirty="0" smtClean="0"/>
              <a:t>:</a:t>
            </a:r>
            <a:br>
              <a:rPr lang="en-US" dirty="0" smtClean="0"/>
            </a:br>
            <a:r>
              <a:rPr lang="en-US" dirty="0">
                <a:sym typeface="Symbol"/>
              </a:rPr>
              <a:t></a:t>
            </a:r>
            <a:r>
              <a:rPr lang="en-US" dirty="0"/>
              <a:t> </a:t>
            </a:r>
            <a:r>
              <a:rPr lang="en-US" dirty="0" smtClean="0"/>
              <a:t>Grandparents </a:t>
            </a:r>
            <a:r>
              <a:rPr lang="en-US" dirty="0"/>
              <a:t>(55 </a:t>
            </a:r>
            <a:r>
              <a:rPr lang="en-US" dirty="0" smtClean="0"/>
              <a:t>years/older</a:t>
            </a:r>
            <a:r>
              <a:rPr lang="en-US" dirty="0"/>
              <a:t>)</a:t>
            </a:r>
          </a:p>
          <a:p>
            <a:pPr marL="285750" indent="-285750">
              <a:lnSpc>
                <a:spcPct val="150000"/>
              </a:lnSpc>
              <a:buFont typeface="Symbol" pitchFamily="18" charset="2"/>
              <a:buChar char="©"/>
            </a:pPr>
            <a:r>
              <a:rPr lang="en-US" dirty="0" smtClean="0"/>
              <a:t>Male </a:t>
            </a:r>
            <a:r>
              <a:rPr lang="en-US" dirty="0"/>
              <a:t>or </a:t>
            </a:r>
            <a:r>
              <a:rPr lang="en-US" dirty="0" smtClean="0"/>
              <a:t>female</a:t>
            </a:r>
          </a:p>
          <a:p>
            <a:pPr marL="285750" indent="-285750">
              <a:lnSpc>
                <a:spcPct val="150000"/>
              </a:lnSpc>
              <a:buFont typeface="Symbol" pitchFamily="18" charset="2"/>
              <a:buChar char="©"/>
            </a:pPr>
            <a:r>
              <a:rPr lang="en-US" dirty="0" smtClean="0"/>
              <a:t>English-speaking</a:t>
            </a:r>
            <a:endParaRPr lang="en-US" dirty="0"/>
          </a:p>
          <a:p>
            <a:pPr>
              <a:lnSpc>
                <a:spcPct val="150000"/>
              </a:lnSpc>
            </a:pPr>
            <a:r>
              <a:rPr lang="en-US" dirty="0">
                <a:sym typeface="Symbol"/>
              </a:rPr>
              <a:t></a:t>
            </a:r>
            <a:r>
              <a:rPr lang="en-US" dirty="0"/>
              <a:t> African American</a:t>
            </a:r>
          </a:p>
          <a:p>
            <a:pPr marL="285750" indent="-285750">
              <a:lnSpc>
                <a:spcPct val="150000"/>
              </a:lnSpc>
              <a:buFont typeface="Symbol" pitchFamily="18" charset="2"/>
              <a:buChar char="©"/>
            </a:pPr>
            <a:r>
              <a:rPr lang="en-US" dirty="0" smtClean="0"/>
              <a:t>Caregivers </a:t>
            </a:r>
            <a:r>
              <a:rPr lang="en-US" dirty="0"/>
              <a:t>to one or more grandchildren for at least six months</a:t>
            </a:r>
            <a:r>
              <a:rPr lang="en-US" dirty="0" smtClean="0"/>
              <a:t>.</a:t>
            </a:r>
          </a:p>
          <a:p>
            <a:pPr marL="285750" indent="-285750">
              <a:lnSpc>
                <a:spcPct val="150000"/>
              </a:lnSpc>
              <a:buFont typeface="Symbol" pitchFamily="18" charset="2"/>
              <a:buChar char="©"/>
            </a:pPr>
            <a:r>
              <a:rPr lang="en-US" dirty="0" smtClean="0"/>
              <a:t>To date: Data collection and analysis.</a:t>
            </a:r>
            <a:endParaRPr lang="en-US" dirty="0"/>
          </a:p>
          <a:p>
            <a:r>
              <a:rPr lang="en-US" dirty="0"/>
              <a:t> </a:t>
            </a:r>
          </a:p>
        </p:txBody>
      </p:sp>
    </p:spTree>
    <p:extLst>
      <p:ext uri="{BB962C8B-B14F-4D97-AF65-F5344CB8AC3E}">
        <p14:creationId xmlns:p14="http://schemas.microsoft.com/office/powerpoint/2010/main" val="8308854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lvl="1">
              <a:buFont typeface="Courier New"/>
              <a:buChar char="o"/>
            </a:pPr>
            <a:endParaRPr lang="en-US" dirty="0" smtClean="0">
              <a:solidFill>
                <a:srgbClr val="000000"/>
              </a:solidFill>
            </a:endParaRPr>
          </a:p>
          <a:p>
            <a:pPr lvl="1">
              <a:lnSpc>
                <a:spcPct val="130000"/>
              </a:lnSpc>
              <a:buNone/>
            </a:pPr>
            <a:r>
              <a:rPr lang="en-US" sz="2800" i="1" dirty="0" smtClean="0">
                <a:solidFill>
                  <a:srgbClr val="000000"/>
                </a:solidFill>
              </a:rPr>
              <a:t>…Yet in the face of severe hardship, these […]grandmothers coped through concrete activities to nurture and raise the grandchildren, viewing their challenges through a lens of spirituality and loving and rejoicing in their grandchildren. They demonstrated hope, wisdom, and generosity. Although we wish to honor this strength, we are reluctant to call this ‘‘resilience’’ out of a fear that focusing on their coping will serve to excuse the world’s neglect or apathy. </a:t>
            </a:r>
            <a:r>
              <a:rPr lang="en-US" sz="2800" dirty="0" smtClean="0">
                <a:solidFill>
                  <a:srgbClr val="000000"/>
                </a:solidFill>
              </a:rPr>
              <a:t>(Kamya &amp; Poindexter, 2009)</a:t>
            </a:r>
          </a:p>
          <a:p>
            <a:pPr lvl="1">
              <a:buFont typeface="Courier New"/>
              <a:buChar char="o"/>
            </a:pPr>
            <a:endParaRPr lang="en-US" dirty="0" smtClean="0">
              <a:solidFill>
                <a:srgbClr val="000000"/>
              </a:solidFill>
            </a:endParaRPr>
          </a:p>
          <a:p>
            <a:pPr lvl="2">
              <a:buFont typeface="Courier New"/>
              <a:buChar char="o"/>
            </a:pPr>
            <a:endParaRPr lang="en-US" dirty="0" smtClean="0"/>
          </a:p>
          <a:p>
            <a:pPr lvl="1"/>
            <a:endParaRPr lang="en-US" dirty="0" smtClean="0">
              <a:solidFill>
                <a:srgbClr val="000000"/>
              </a:solidFill>
            </a:endParaRPr>
          </a:p>
          <a:p>
            <a:endParaRPr lang="en-US" dirty="0"/>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328081670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Chou, K. R. (2000). Caregiver burden: A concept analysis. </a:t>
            </a:r>
            <a:r>
              <a:rPr lang="en-US" i="1" dirty="0" smtClean="0"/>
              <a:t>Journal of Pediatric Nursing, 15(6),</a:t>
            </a:r>
            <a:r>
              <a:rPr lang="en-US" dirty="0" smtClean="0"/>
              <a:t> 398-407.</a:t>
            </a:r>
          </a:p>
          <a:p>
            <a:r>
              <a:rPr lang="en-US" dirty="0" smtClean="0"/>
              <a:t>Caliandro, G., &amp; Hughes, C. (1998). The experience of being a grandmother who is the primary caregiver for her HIV-positive grandchild. </a:t>
            </a:r>
            <a:r>
              <a:rPr lang="en-US" i="1" dirty="0" smtClean="0"/>
              <a:t>Nursing Research, 47(2),</a:t>
            </a:r>
            <a:r>
              <a:rPr lang="en-US" dirty="0" smtClean="0"/>
              <a:t> 107-113.</a:t>
            </a:r>
          </a:p>
          <a:p>
            <a:r>
              <a:rPr lang="en-US" dirty="0" smtClean="0"/>
              <a:t>del Bene, S.B. (2010). African American Grandmothers Raising Grandchildren: A Phenomenological Perspective of Marginalized Women. </a:t>
            </a:r>
            <a:r>
              <a:rPr lang="en-US" i="1" dirty="0" smtClean="0"/>
              <a:t>Journal of Gerontological Nursing, 36(8)</a:t>
            </a:r>
            <a:r>
              <a:rPr lang="en-US" dirty="0" smtClean="0"/>
              <a:t>, 32-40.</a:t>
            </a:r>
          </a:p>
          <a:p>
            <a:r>
              <a:rPr lang="en-US" dirty="0" smtClean="0"/>
              <a:t>Fuller-Thomson, E., Minkler, M., &amp; Driver, D. (1997). A profile of grandparents raising grandchildren in the United States. </a:t>
            </a:r>
            <a:r>
              <a:rPr lang="en-US" i="1" dirty="0" smtClean="0"/>
              <a:t>The Gerontological Society of America, 37</a:t>
            </a:r>
            <a:r>
              <a:rPr lang="en-US" dirty="0" smtClean="0"/>
              <a:t>, 406-411.</a:t>
            </a:r>
          </a:p>
          <a:p>
            <a:r>
              <a:rPr lang="en-US" dirty="0" smtClean="0"/>
              <a:t>Joint United Nations Programme on HIV/AIDS (UNAIDS) and World Health Organization (WHO) (2009). </a:t>
            </a:r>
            <a:r>
              <a:rPr lang="en-US" i="1" dirty="0" smtClean="0"/>
              <a:t>Report on the global AIDS Epidemic</a:t>
            </a:r>
            <a:r>
              <a:rPr lang="en-US" dirty="0" smtClean="0"/>
              <a:t>, </a:t>
            </a:r>
            <a:r>
              <a:rPr lang="en-US" i="1" dirty="0" smtClean="0"/>
              <a:t>21-36</a:t>
            </a:r>
            <a:r>
              <a:rPr lang="en-US" dirty="0" smtClean="0"/>
              <a:t>. Geneva: WHO Library Cataloguing.</a:t>
            </a:r>
          </a:p>
          <a:p>
            <a:r>
              <a:rPr lang="en-US" dirty="0" smtClean="0"/>
              <a:t>Kamya, H., &amp; Poindexter, C.C. (2009): ‘Mama Jaja’: The Stress and Strengths of HIV-Affected Ugandan Grandmothers. </a:t>
            </a:r>
            <a:r>
              <a:rPr lang="en-US" i="1" dirty="0" smtClean="0"/>
              <a:t>Social Work in Public Health, 24:1</a:t>
            </a:r>
            <a:r>
              <a:rPr lang="en-US" dirty="0" smtClean="0"/>
              <a:t>, 4-21</a:t>
            </a:r>
          </a:p>
          <a:p>
            <a:endParaRPr lang="en-US" dirty="0"/>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163083301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400" dirty="0" smtClean="0"/>
              <a:t>Kruger, A., LekalakalaMokgela, S. E., &amp; Wentzel-Viljoen, E. (2011). Rural and Urban Older African Caregivers Coping With HIV/AIDS are Nutritionally Compromised. </a:t>
            </a:r>
            <a:r>
              <a:rPr lang="en-US" sz="1400" i="1" dirty="0" smtClean="0"/>
              <a:t>Journal of Nutrition in Gerontology and Geriatrics, 30:3</a:t>
            </a:r>
            <a:r>
              <a:rPr lang="en-US" sz="1400" dirty="0" smtClean="0"/>
              <a:t>, 274-290</a:t>
            </a:r>
          </a:p>
          <a:p>
            <a:r>
              <a:rPr lang="en-US" sz="1400" dirty="0" smtClean="0"/>
              <a:t>Minkler, M., Fuller-Thompson, E., Miller, D., &amp; Driver, D. (1997). Depression in grandparents raising grandchildren: Results of a national longitudinal study. </a:t>
            </a:r>
            <a:r>
              <a:rPr lang="en-US" sz="1400" i="1" dirty="0" smtClean="0"/>
              <a:t>Archives of Family Medicine, 6:5,</a:t>
            </a:r>
            <a:r>
              <a:rPr lang="en-US" sz="1400" dirty="0" smtClean="0"/>
              <a:t> 445-452.</a:t>
            </a:r>
          </a:p>
          <a:p>
            <a:r>
              <a:rPr lang="en-US" sz="1400" dirty="0" smtClean="0"/>
              <a:t>Musil C.M. (1998) Health, stress, coping, and social support in grandmother caregivers. </a:t>
            </a:r>
            <a:r>
              <a:rPr lang="en-US" sz="1400" i="1" dirty="0" smtClean="0"/>
              <a:t>Health Care for Women International 19</a:t>
            </a:r>
            <a:r>
              <a:rPr lang="en-US" sz="1400" dirty="0" smtClean="0"/>
              <a:t>, 441–455.</a:t>
            </a:r>
          </a:p>
          <a:p>
            <a:r>
              <a:rPr lang="en-US" sz="1400" dirty="0" smtClean="0"/>
              <a:t>Musil, C. M., &amp; Ahmad, M. (2002). Health of grandmothers: A comparison by caregiver status. </a:t>
            </a:r>
            <a:r>
              <a:rPr lang="en-US" sz="1400" i="1" dirty="0" smtClean="0"/>
              <a:t>Journal of Aging and Health, 14(1),</a:t>
            </a:r>
            <a:r>
              <a:rPr lang="en-US" sz="1400" dirty="0" smtClean="0"/>
              <a:t> 96-121.</a:t>
            </a:r>
          </a:p>
          <a:p>
            <a:r>
              <a:rPr lang="en-US" sz="1400" dirty="0" smtClean="0"/>
              <a:t>Musil, C.M., Warner, C.B., Zauszniewski, J., Jeanblanc, A. B., &amp; Kercher, K. (2006). Grandmothers, Caregiving, and Family Functioning. </a:t>
            </a:r>
            <a:r>
              <a:rPr lang="en-US" sz="1400" i="1" dirty="0" smtClean="0"/>
              <a:t>Journal of Gerontology. 61:2</a:t>
            </a:r>
            <a:r>
              <a:rPr lang="en-US" sz="1400" dirty="0" smtClean="0"/>
              <a:t>, 89–98</a:t>
            </a:r>
          </a:p>
          <a:p>
            <a:r>
              <a:rPr lang="en-US" sz="1400" dirty="0" smtClean="0"/>
              <a:t>Musil, Warner, Zauszniewski, Wykle &amp; Standing, (2009). Grandmother Caregiving, Family Stress and Strain, and Depressive Symptoms </a:t>
            </a:r>
            <a:r>
              <a:rPr lang="en-US" sz="1400" i="1" dirty="0" smtClean="0"/>
              <a:t>Western Journal of Nursing Research 31</a:t>
            </a:r>
            <a:r>
              <a:rPr lang="en-US" sz="1400" dirty="0" smtClean="0"/>
              <a:t>: 389</a:t>
            </a:r>
          </a:p>
          <a:p>
            <a:r>
              <a:rPr lang="en-US" sz="1400" dirty="0" smtClean="0"/>
              <a:t>Musil, Gordon, Warner, Zauszniewski, Standing, and Wykle,  (2011). </a:t>
            </a:r>
            <a:r>
              <a:rPr lang="en-US" sz="1400" b="1" dirty="0" smtClean="0"/>
              <a:t>Grandmothers and Caregiving to Grandchildren: Continuity, Change, and Outcomes Over 24 Months</a:t>
            </a:r>
            <a:r>
              <a:rPr lang="en-US" sz="1400" dirty="0" smtClean="0"/>
              <a:t>. </a:t>
            </a:r>
            <a:r>
              <a:rPr lang="en-US" sz="1400" i="1" dirty="0" smtClean="0"/>
              <a:t>Gerontologist 51</a:t>
            </a:r>
            <a:r>
              <a:rPr lang="en-US" sz="1400" dirty="0" smtClean="0"/>
              <a:t>: 86-100. </a:t>
            </a:r>
          </a:p>
          <a:p>
            <a:endParaRPr lang="en-US" sz="1400" dirty="0"/>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8008163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Ruiz, D. (2002). The increase in incarcerations among women and its impact on the grandmother caregiver: Some racial considerations. </a:t>
            </a:r>
            <a:r>
              <a:rPr lang="en-US" i="1" dirty="0" smtClean="0"/>
              <a:t>Journal of Sociology and Social Welfare, 29, </a:t>
            </a:r>
            <a:r>
              <a:rPr lang="en-US" dirty="0" smtClean="0"/>
              <a:t>179-197.</a:t>
            </a:r>
          </a:p>
          <a:p>
            <a:r>
              <a:rPr lang="en-US" dirty="0" smtClean="0"/>
              <a:t>Seeley, J. &amp; Kajura, E., Bachengana, C., Okongo, M., Wagner, U. &amp; Mulder D. (1993): The extended family and support for people with AIDS in a rural population in south west Uganda: A safety net with holes?  </a:t>
            </a:r>
            <a:r>
              <a:rPr lang="en-US" i="1" dirty="0" smtClean="0"/>
              <a:t>AIDS Care, 5:1:</a:t>
            </a:r>
            <a:r>
              <a:rPr lang="en-US" dirty="0" smtClean="0"/>
              <a:t> 117</a:t>
            </a:r>
          </a:p>
          <a:p>
            <a:r>
              <a:rPr lang="en-US" dirty="0" smtClean="0"/>
              <a:t>Ssengonzi, R. (2009). The impact of HIV/AIDS on the living arrangements and well being of elderly caregivers in rural Uganda. </a:t>
            </a:r>
            <a:r>
              <a:rPr lang="en-US" i="1" dirty="0" smtClean="0"/>
              <a:t>AIDS Care</a:t>
            </a:r>
            <a:r>
              <a:rPr lang="en-US" dirty="0" smtClean="0"/>
              <a:t>, </a:t>
            </a:r>
            <a:r>
              <a:rPr lang="en-US" i="1" dirty="0" smtClean="0"/>
              <a:t>21:3</a:t>
            </a:r>
            <a:r>
              <a:rPr lang="en-US" dirty="0" smtClean="0"/>
              <a:t>, 309-314.</a:t>
            </a:r>
          </a:p>
          <a:p>
            <a:r>
              <a:rPr lang="en-US" dirty="0" smtClean="0"/>
              <a:t>Vithayachockitikhun, N. 2006. Family caregiving of persons living with HIV/AIDS in Thailand: Caregiver burden, an outcome measure. </a:t>
            </a:r>
            <a:r>
              <a:rPr lang="en-US" i="1" dirty="0" smtClean="0"/>
              <a:t>International Journal of Nursing Practice 12</a:t>
            </a:r>
            <a:r>
              <a:rPr lang="en-US" dirty="0" smtClean="0"/>
              <a:t>, 123–128</a:t>
            </a:r>
          </a:p>
          <a:p>
            <a:r>
              <a:rPr lang="en-US" dirty="0" smtClean="0"/>
              <a:t>Winston, C. A.  (2003). African American Grandmothers Parenting AIDS Orphans: Concomitant Grief and Loss. </a:t>
            </a:r>
            <a:r>
              <a:rPr lang="en-US" i="1" dirty="0" smtClean="0"/>
              <a:t>American Journal of Orthopsychiatry,1,</a:t>
            </a:r>
            <a:r>
              <a:rPr lang="en-US" dirty="0" smtClean="0"/>
              <a:t> 91-100.</a:t>
            </a:r>
          </a:p>
          <a:p>
            <a:endParaRPr lang="en-US" dirty="0"/>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r>
              <a:rPr lang="en-US" dirty="0" smtClean="0"/>
              <a:t>Con’t…</a:t>
            </a:r>
            <a:endParaRPr lang="en-US" dirty="0"/>
          </a:p>
        </p:txBody>
      </p:sp>
    </p:spTree>
    <p:extLst>
      <p:ext uri="{BB962C8B-B14F-4D97-AF65-F5344CB8AC3E}">
        <p14:creationId xmlns:p14="http://schemas.microsoft.com/office/powerpoint/2010/main" val="15682387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5" name="Footer Placeholder 4"/>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pPr algn="l"/>
            <a:r>
              <a:rPr lang="en-US" dirty="0" smtClean="0">
                <a:latin typeface="Handwriting - Dakota"/>
                <a:cs typeface="Handwriting - Dakota"/>
              </a:rPr>
              <a:t>End….</a:t>
            </a:r>
            <a:endParaRPr lang="en-US" dirty="0">
              <a:latin typeface="Handwriting - Dakota"/>
              <a:cs typeface="Handwriting - Dakota"/>
            </a:endParaRPr>
          </a:p>
        </p:txBody>
      </p:sp>
      <p:pic>
        <p:nvPicPr>
          <p:cNvPr id="6" name="Picture 5"/>
          <p:cNvPicPr>
            <a:picLocks noChangeAspect="1"/>
          </p:cNvPicPr>
          <p:nvPr/>
        </p:nvPicPr>
        <p:blipFill>
          <a:blip r:embed="rId2"/>
          <a:stretch>
            <a:fillRect/>
          </a:stretch>
        </p:blipFill>
        <p:spPr>
          <a:xfrm>
            <a:off x="1140195" y="1320826"/>
            <a:ext cx="6946083" cy="4605555"/>
          </a:xfrm>
          <a:prstGeom prst="rect">
            <a:avLst/>
          </a:prstGeom>
        </p:spPr>
      </p:pic>
    </p:spTree>
    <p:extLst>
      <p:ext uri="{BB962C8B-B14F-4D97-AF65-F5344CB8AC3E}">
        <p14:creationId xmlns:p14="http://schemas.microsoft.com/office/powerpoint/2010/main" val="4029977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8534" y="387901"/>
            <a:ext cx="8004887" cy="5403299"/>
          </a:xfrm>
          <a:prstGeom prst="rect">
            <a:avLst/>
          </a:prstGeom>
        </p:spPr>
      </p:pic>
    </p:spTree>
    <p:extLst>
      <p:ext uri="{BB962C8B-B14F-4D97-AF65-F5344CB8AC3E}">
        <p14:creationId xmlns:p14="http://schemas.microsoft.com/office/powerpoint/2010/main" val="11401172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152400"/>
            <a:ext cx="4343400" cy="5257800"/>
          </a:xfrm>
          <a:prstGeom prst="rect">
            <a:avLst/>
          </a:prstGeom>
        </p:spPr>
      </p:pic>
      <p:sp>
        <p:nvSpPr>
          <p:cNvPr id="5" name="Rectangle 4"/>
          <p:cNvSpPr/>
          <p:nvPr/>
        </p:nvSpPr>
        <p:spPr>
          <a:xfrm>
            <a:off x="4648200" y="152400"/>
            <a:ext cx="4343400" cy="5470728"/>
          </a:xfrm>
          <a:prstGeom prst="rect">
            <a:avLst/>
          </a:prstGeom>
        </p:spPr>
        <p:txBody>
          <a:bodyPr wrap="square">
            <a:spAutoFit/>
          </a:bodyPr>
          <a:lstStyle/>
          <a:p>
            <a:pPr marL="285750" lvl="0" indent="-285750">
              <a:lnSpc>
                <a:spcPct val="150000"/>
              </a:lnSpc>
              <a:buFont typeface="Arial"/>
              <a:buChar char="•"/>
            </a:pPr>
            <a:r>
              <a:rPr lang="cs-CZ" dirty="0"/>
              <a:t>35,873,253 (July 2012 est.)</a:t>
            </a:r>
          </a:p>
          <a:p>
            <a:pPr marL="285750" lvl="0" indent="-285750">
              <a:lnSpc>
                <a:spcPct val="150000"/>
              </a:lnSpc>
              <a:buFont typeface="Arial"/>
              <a:buChar char="•"/>
            </a:pPr>
            <a:r>
              <a:rPr lang="en-US" b="1" dirty="0"/>
              <a:t>Life expectancy at birth</a:t>
            </a:r>
          </a:p>
          <a:p>
            <a:pPr marL="742950" lvl="1" indent="-285750">
              <a:lnSpc>
                <a:spcPct val="150000"/>
              </a:lnSpc>
              <a:buFont typeface="Arial"/>
              <a:buChar char="•"/>
            </a:pPr>
            <a:r>
              <a:rPr lang="en-US" i="1" dirty="0"/>
              <a:t>total population:</a:t>
            </a:r>
            <a:r>
              <a:rPr lang="en-US" dirty="0"/>
              <a:t> 52.72 years </a:t>
            </a:r>
            <a:r>
              <a:rPr lang="en-US" i="1" dirty="0"/>
              <a:t>male:</a:t>
            </a:r>
            <a:r>
              <a:rPr lang="en-US" dirty="0"/>
              <a:t> 51.66 years </a:t>
            </a:r>
            <a:r>
              <a:rPr lang="en-US" i="1" dirty="0"/>
              <a:t>female:</a:t>
            </a:r>
            <a:r>
              <a:rPr lang="en-US" dirty="0"/>
              <a:t> 53.81 years (2009 estimate</a:t>
            </a:r>
            <a:r>
              <a:rPr lang="en-US" dirty="0" smtClean="0"/>
              <a:t>)</a:t>
            </a:r>
          </a:p>
          <a:p>
            <a:pPr marL="285750" indent="-285750">
              <a:lnSpc>
                <a:spcPct val="150000"/>
              </a:lnSpc>
              <a:buFont typeface="Arial"/>
              <a:buChar char="•"/>
            </a:pPr>
            <a:r>
              <a:rPr lang="en-US" dirty="0" smtClean="0"/>
              <a:t> Highest </a:t>
            </a:r>
            <a:r>
              <a:rPr lang="en-US" dirty="0"/>
              <a:t>HIV/AIDS </a:t>
            </a:r>
            <a:r>
              <a:rPr lang="en-US" dirty="0" smtClean="0"/>
              <a:t>prevalence Childbearing </a:t>
            </a:r>
            <a:r>
              <a:rPr lang="en-US" dirty="0"/>
              <a:t>years:15-49</a:t>
            </a:r>
          </a:p>
          <a:p>
            <a:pPr marL="285750" lvl="0" indent="-285750">
              <a:lnSpc>
                <a:spcPct val="150000"/>
              </a:lnSpc>
              <a:buFont typeface="Arial"/>
              <a:buChar char="•"/>
            </a:pPr>
            <a:r>
              <a:rPr lang="en-US" dirty="0" smtClean="0"/>
              <a:t>orphaned </a:t>
            </a:r>
            <a:r>
              <a:rPr lang="en-US" dirty="0"/>
              <a:t>by HIV/AIDS, who were under the age of 17 in 2001 and 2007 were 1,300,000 and </a:t>
            </a:r>
            <a:r>
              <a:rPr lang="en-US" dirty="0" smtClean="0"/>
              <a:t>1,400,000 respectively </a:t>
            </a:r>
            <a:r>
              <a:rPr lang="en-US" sz="1050" dirty="0"/>
              <a:t>(UNAIDS &amp; WHO, 2009) </a:t>
            </a:r>
            <a:r>
              <a:rPr lang="en-US" dirty="0"/>
              <a:t>.</a:t>
            </a:r>
          </a:p>
        </p:txBody>
      </p:sp>
    </p:spTree>
    <p:extLst>
      <p:ext uri="{BB962C8B-B14F-4D97-AF65-F5344CB8AC3E}">
        <p14:creationId xmlns:p14="http://schemas.microsoft.com/office/powerpoint/2010/main" val="41787736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85800"/>
            <a:ext cx="4876801" cy="5105400"/>
          </a:xfrm>
          <a:prstGeom prst="rect">
            <a:avLst/>
          </a:prstGeom>
        </p:spPr>
      </p:pic>
      <p:sp>
        <p:nvSpPr>
          <p:cNvPr id="3" name="TextBox 2"/>
          <p:cNvSpPr txBox="1"/>
          <p:nvPr/>
        </p:nvSpPr>
        <p:spPr>
          <a:xfrm>
            <a:off x="4876800" y="0"/>
            <a:ext cx="4114800" cy="6705600"/>
          </a:xfrm>
          <a:prstGeom prst="rect">
            <a:avLst/>
          </a:prstGeom>
          <a:noFill/>
        </p:spPr>
        <p:txBody>
          <a:bodyPr wrap="square" rtlCol="0">
            <a:spAutoFit/>
          </a:bodyPr>
          <a:lstStyle/>
          <a:p>
            <a:pPr lvl="0"/>
            <a:r>
              <a:rPr lang="en-US" sz="3200" dirty="0">
                <a:solidFill>
                  <a:srgbClr val="000000"/>
                </a:solidFill>
              </a:rPr>
              <a:t>Sub-Saharan Africa </a:t>
            </a:r>
            <a:r>
              <a:rPr lang="en-US" sz="1400" dirty="0">
                <a:solidFill>
                  <a:srgbClr val="000000"/>
                </a:solidFill>
              </a:rPr>
              <a:t>(</a:t>
            </a:r>
            <a:r>
              <a:rPr lang="en-US" sz="1400" dirty="0"/>
              <a:t>UNAIDS &amp; WHO, 2009) </a:t>
            </a:r>
            <a:r>
              <a:rPr lang="en-US" dirty="0">
                <a:solidFill>
                  <a:srgbClr val="000000"/>
                </a:solidFill>
              </a:rPr>
              <a:t>:</a:t>
            </a:r>
          </a:p>
          <a:p>
            <a:pPr marL="914400" lvl="1" indent="-457200">
              <a:buFont typeface="Arial" pitchFamily="34" charset="0"/>
              <a:buChar char="•"/>
            </a:pPr>
            <a:r>
              <a:rPr lang="en-US" sz="2800" dirty="0">
                <a:solidFill>
                  <a:srgbClr val="000000"/>
                </a:solidFill>
              </a:rPr>
              <a:t>68% of all people living with HIV </a:t>
            </a:r>
          </a:p>
          <a:p>
            <a:pPr marL="914400" lvl="1" indent="-457200">
              <a:buFont typeface="Arial" pitchFamily="34" charset="0"/>
              <a:buChar char="•"/>
            </a:pPr>
            <a:r>
              <a:rPr lang="en-US" sz="2800" dirty="0">
                <a:solidFill>
                  <a:srgbClr val="000000"/>
                </a:solidFill>
              </a:rPr>
              <a:t>70% of all people newly infected in 2010.</a:t>
            </a:r>
          </a:p>
          <a:p>
            <a:pPr marL="914400" lvl="1" indent="-457200">
              <a:buFont typeface="Arial" pitchFamily="34" charset="0"/>
              <a:buChar char="•"/>
            </a:pPr>
            <a:r>
              <a:rPr lang="en-US" sz="2800" dirty="0">
                <a:solidFill>
                  <a:srgbClr val="000000"/>
                </a:solidFill>
              </a:rPr>
              <a:t>Nearly 80% (about 4 million) of young people living with HIV globally.</a:t>
            </a:r>
          </a:p>
          <a:p>
            <a:pPr marL="914400" lvl="1" indent="-457200">
              <a:buFont typeface="Arial" pitchFamily="34" charset="0"/>
              <a:buChar char="•"/>
            </a:pPr>
            <a:r>
              <a:rPr lang="en-US" sz="2800" dirty="0">
                <a:solidFill>
                  <a:srgbClr val="000000"/>
                </a:solidFill>
              </a:rPr>
              <a:t>3000 youth (15-</a:t>
            </a:r>
            <a:r>
              <a:rPr lang="en-US" sz="2800" dirty="0" smtClean="0">
                <a:solidFill>
                  <a:srgbClr val="000000"/>
                </a:solidFill>
              </a:rPr>
              <a:t>24yrs) </a:t>
            </a:r>
            <a:r>
              <a:rPr lang="en-US" sz="2800" dirty="0">
                <a:solidFill>
                  <a:srgbClr val="000000"/>
                </a:solidFill>
              </a:rPr>
              <a:t>die everyday!!</a:t>
            </a:r>
          </a:p>
        </p:txBody>
      </p:sp>
    </p:spTree>
    <p:extLst>
      <p:ext uri="{BB962C8B-B14F-4D97-AF65-F5344CB8AC3E}">
        <p14:creationId xmlns:p14="http://schemas.microsoft.com/office/powerpoint/2010/main" val="14557933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2-05-30 at 5.29.52 PM.png"/>
          <p:cNvPicPr>
            <a:picLocks noGrp="1" noChangeAspect="1"/>
          </p:cNvPicPr>
          <p:nvPr>
            <p:ph idx="1"/>
          </p:nvPr>
        </p:nvPicPr>
        <p:blipFill>
          <a:blip r:embed="rId3"/>
          <a:stretch>
            <a:fillRect/>
          </a:stretch>
        </p:blipFill>
        <p:spPr>
          <a:xfrm>
            <a:off x="578827" y="1481138"/>
            <a:ext cx="7986346" cy="4525962"/>
          </a:xfrm>
        </p:spPr>
      </p:pic>
      <p:sp>
        <p:nvSpPr>
          <p:cNvPr id="3" name="Title 2"/>
          <p:cNvSpPr>
            <a:spLocks noGrp="1"/>
          </p:cNvSpPr>
          <p:nvPr>
            <p:ph type="title"/>
          </p:nvPr>
        </p:nvSpPr>
        <p:spPr>
          <a:xfrm>
            <a:off x="457200" y="0"/>
            <a:ext cx="8229600" cy="1417638"/>
          </a:xfrm>
        </p:spPr>
        <p:txBody>
          <a:bodyPr>
            <a:normAutofit fontScale="90000"/>
          </a:bodyPr>
          <a:lstStyle/>
          <a:p>
            <a:r>
              <a:rPr lang="en-US" sz="3556" dirty="0" smtClean="0">
                <a:solidFill>
                  <a:srgbClr val="000000"/>
                </a:solidFill>
              </a:rPr>
              <a:t/>
            </a:r>
            <a:br>
              <a:rPr lang="en-US" sz="3556" dirty="0" smtClean="0">
                <a:solidFill>
                  <a:srgbClr val="000000"/>
                </a:solidFill>
              </a:rPr>
            </a:br>
            <a:r>
              <a:rPr lang="en-US" sz="3556" dirty="0" smtClean="0">
                <a:solidFill>
                  <a:srgbClr val="000000"/>
                </a:solidFill>
              </a:rPr>
              <a:t>U.N. goal: to halt and reverse the spread of HIV/AIDS by 2015=&gt;$15 billion .</a:t>
            </a:r>
            <a:r>
              <a:rPr lang="en-US" dirty="0" smtClean="0">
                <a:solidFill>
                  <a:srgbClr val="000000"/>
                </a:solidFill>
              </a:rPr>
              <a:t/>
            </a:r>
            <a:br>
              <a:rPr lang="en-US" dirty="0" smtClean="0">
                <a:solidFill>
                  <a:srgbClr val="000000"/>
                </a:solidFill>
              </a:rPr>
            </a:br>
            <a:endParaRPr lang="en-US" dirty="0"/>
          </a:p>
        </p:txBody>
      </p:sp>
    </p:spTree>
    <p:extLst>
      <p:ext uri="{BB962C8B-B14F-4D97-AF65-F5344CB8AC3E}">
        <p14:creationId xmlns:p14="http://schemas.microsoft.com/office/powerpoint/2010/main" val="193868273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solidFill>
                <a:srgbClr val="000000"/>
              </a:solidFill>
            </a:endParaRPr>
          </a:p>
          <a:p>
            <a:endParaRPr lang="en-US" dirty="0" smtClean="0">
              <a:solidFill>
                <a:srgbClr val="000000"/>
              </a:solidFill>
            </a:endParaRPr>
          </a:p>
          <a:p>
            <a:pPr lvl="0"/>
            <a:endParaRPr lang="en-US" dirty="0" smtClean="0">
              <a:solidFill>
                <a:srgbClr val="000000"/>
              </a:solidFill>
            </a:endParaRPr>
          </a:p>
          <a:p>
            <a:pPr lvl="0"/>
            <a:endParaRPr lang="en-US" dirty="0" smtClean="0">
              <a:solidFill>
                <a:srgbClr val="000000"/>
              </a:solidFill>
            </a:endParaRPr>
          </a:p>
          <a:p>
            <a:pPr lvl="0"/>
            <a:r>
              <a:rPr lang="en-US" dirty="0" smtClean="0">
                <a:solidFill>
                  <a:srgbClr val="000000"/>
                </a:solidFill>
              </a:rPr>
              <a:t>=&gt;$22 billion to $24 billion will be needed to achieve the U.N.’s HIV/AIDS targets.</a:t>
            </a:r>
          </a:p>
          <a:p>
            <a:endParaRPr lang="en-US" dirty="0" smtClean="0">
              <a:solidFill>
                <a:srgbClr val="000000"/>
              </a:solidFill>
            </a:endParaRPr>
          </a:p>
          <a:p>
            <a:pPr lvl="0"/>
            <a:endParaRPr lang="en-US" dirty="0" smtClean="0">
              <a:solidFill>
                <a:srgbClr val="000000"/>
              </a:solidFill>
            </a:endParaRPr>
          </a:p>
        </p:txBody>
      </p:sp>
      <p:sp>
        <p:nvSpPr>
          <p:cNvPr id="4" name="Footer Placeholder 3"/>
          <p:cNvSpPr>
            <a:spLocks noGrp="1"/>
          </p:cNvSpPr>
          <p:nvPr>
            <p:ph type="ftr" sz="quarter" idx="11"/>
          </p:nvPr>
        </p:nvSpPr>
        <p:spPr/>
        <p:txBody>
          <a:bodyPr/>
          <a:lstStyle/>
          <a:p>
            <a:r>
              <a:rPr lang="en-US" dirty="0" smtClean="0"/>
              <a:t>By Schola Matovu, RN, Doctoral Student</a:t>
            </a:r>
            <a:endParaRPr lang="en-US" dirty="0"/>
          </a:p>
        </p:txBody>
      </p:sp>
      <p:sp>
        <p:nvSpPr>
          <p:cNvPr id="2" name="Title 1"/>
          <p:cNvSpPr>
            <a:spLocks noGrp="1"/>
          </p:cNvSpPr>
          <p:nvPr>
            <p:ph type="title"/>
          </p:nvPr>
        </p:nvSpPr>
        <p:spPr/>
        <p:txBody>
          <a:bodyPr/>
          <a:lstStyle/>
          <a:p>
            <a:endParaRPr lang="en-US" dirty="0"/>
          </a:p>
        </p:txBody>
      </p:sp>
      <p:pic>
        <p:nvPicPr>
          <p:cNvPr id="7" name="Picture 6"/>
          <p:cNvPicPr>
            <a:picLocks noChangeAspect="1"/>
          </p:cNvPicPr>
          <p:nvPr/>
        </p:nvPicPr>
        <p:blipFill>
          <a:blip r:embed="rId3"/>
          <a:stretch>
            <a:fillRect/>
          </a:stretch>
        </p:blipFill>
        <p:spPr>
          <a:xfrm>
            <a:off x="0" y="-46565"/>
            <a:ext cx="3572933" cy="2345266"/>
          </a:xfrm>
          <a:prstGeom prst="rect">
            <a:avLst/>
          </a:prstGeom>
        </p:spPr>
      </p:pic>
      <p:pic>
        <p:nvPicPr>
          <p:cNvPr id="8" name="Picture 7"/>
          <p:cNvPicPr>
            <a:picLocks noChangeAspect="1"/>
          </p:cNvPicPr>
          <p:nvPr/>
        </p:nvPicPr>
        <p:blipFill>
          <a:blip r:embed="rId3"/>
          <a:stretch>
            <a:fillRect/>
          </a:stretch>
        </p:blipFill>
        <p:spPr>
          <a:xfrm>
            <a:off x="2810933" y="-114299"/>
            <a:ext cx="4165600" cy="2603498"/>
          </a:xfrm>
          <a:prstGeom prst="rect">
            <a:avLst/>
          </a:prstGeom>
        </p:spPr>
      </p:pic>
      <p:pic>
        <p:nvPicPr>
          <p:cNvPr id="9" name="Picture 8"/>
          <p:cNvPicPr>
            <a:picLocks noChangeAspect="1"/>
          </p:cNvPicPr>
          <p:nvPr/>
        </p:nvPicPr>
        <p:blipFill>
          <a:blip r:embed="rId3"/>
          <a:stretch>
            <a:fillRect/>
          </a:stretch>
        </p:blipFill>
        <p:spPr>
          <a:xfrm>
            <a:off x="6282267" y="-114299"/>
            <a:ext cx="3742266" cy="2413000"/>
          </a:xfrm>
          <a:prstGeom prst="rect">
            <a:avLst/>
          </a:prstGeom>
        </p:spPr>
      </p:pic>
    </p:spTree>
    <p:extLst>
      <p:ext uri="{BB962C8B-B14F-4D97-AF65-F5344CB8AC3E}">
        <p14:creationId xmlns:p14="http://schemas.microsoft.com/office/powerpoint/2010/main" val="40811702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43262" y="274638"/>
            <a:ext cx="7643537" cy="5732653"/>
          </a:xfrm>
          <a:prstGeom prst="rect">
            <a:avLst/>
          </a:prstGeom>
        </p:spPr>
      </p:pic>
    </p:spTree>
    <p:extLst>
      <p:ext uri="{BB962C8B-B14F-4D97-AF65-F5344CB8AC3E}">
        <p14:creationId xmlns:p14="http://schemas.microsoft.com/office/powerpoint/2010/main" val="34811510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2399</TotalTime>
  <Words>2361</Words>
  <Application>Microsoft Macintosh PowerPoint</Application>
  <PresentationFormat>On-screen Show (4:3)</PresentationFormat>
  <Paragraphs>256</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 Understanding the Experience of Grandparents Caring for Their HIV/AIDS Infected Grandchildren.  </vt:lpstr>
      <vt:lpstr>Overview:</vt:lpstr>
      <vt:lpstr>PowerPoint Presentation</vt:lpstr>
      <vt:lpstr>PowerPoint Presentation</vt:lpstr>
      <vt:lpstr>PowerPoint Presentation</vt:lpstr>
      <vt:lpstr>PowerPoint Presentation</vt:lpstr>
      <vt:lpstr> U.N. goal: to halt and reverse the spread of HIV/AIDS by 2015=&gt;$15 billion . </vt:lpstr>
      <vt:lpstr>PowerPoint Presentation</vt:lpstr>
      <vt:lpstr>PowerPoint Presentation</vt:lpstr>
      <vt:lpstr>Global Research &amp; Practice Efforts</vt:lpstr>
      <vt:lpstr>So What ??</vt:lpstr>
      <vt:lpstr>Literature Review</vt:lpstr>
      <vt:lpstr>Definitions</vt:lpstr>
      <vt:lpstr>Search results</vt:lpstr>
      <vt:lpstr>Search results</vt:lpstr>
      <vt:lpstr>Findings</vt:lpstr>
      <vt:lpstr>Themes</vt:lpstr>
      <vt:lpstr>Con’t…</vt:lpstr>
      <vt:lpstr>PowerPoint Presentation</vt:lpstr>
      <vt:lpstr>Con’t…</vt:lpstr>
      <vt:lpstr>Con’t… </vt:lpstr>
      <vt:lpstr>Coping Mechanisms</vt:lpstr>
      <vt:lpstr>Other..</vt:lpstr>
      <vt:lpstr>PowerPoint Presentation</vt:lpstr>
      <vt:lpstr>Purpose of the Study</vt:lpstr>
      <vt:lpstr>Specific Aims </vt:lpstr>
      <vt:lpstr>Methods</vt:lpstr>
      <vt:lpstr>  Theories  </vt:lpstr>
      <vt:lpstr> Family Adjustment and Adaptation Response theory (FAAR) </vt:lpstr>
      <vt:lpstr>Con’t…</vt:lpstr>
      <vt:lpstr>Beck’s Cognitive Theory (BCT) </vt:lpstr>
      <vt:lpstr>PowerPoint Presentation</vt:lpstr>
      <vt:lpstr>Conclusion</vt:lpstr>
      <vt:lpstr>References</vt:lpstr>
      <vt:lpstr>Con’t…</vt:lpstr>
      <vt:lpstr>Con’t…</vt:lpstr>
      <vt:lpstr>End….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Experience of Grandparents Caring for Their HIV/AIDS Infected Grandchildren.</dc:title>
  <dc:creator>Schola Matovu</dc:creator>
  <cp:lastModifiedBy>SCHOLA MATOVU</cp:lastModifiedBy>
  <cp:revision>55</cp:revision>
  <dcterms:created xsi:type="dcterms:W3CDTF">2013-02-18T15:15:58Z</dcterms:created>
  <dcterms:modified xsi:type="dcterms:W3CDTF">2013-03-07T18:45:42Z</dcterms:modified>
</cp:coreProperties>
</file>